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8"/>
  </p:notesMasterIdLst>
  <p:sldIdLst>
    <p:sldId id="256" r:id="rId5"/>
    <p:sldId id="257" r:id="rId6"/>
    <p:sldId id="258" r:id="rId7"/>
    <p:sldId id="259" r:id="rId8"/>
    <p:sldId id="272" r:id="rId9"/>
    <p:sldId id="265" r:id="rId10"/>
    <p:sldId id="264" r:id="rId11"/>
    <p:sldId id="289" r:id="rId12"/>
    <p:sldId id="288" r:id="rId13"/>
    <p:sldId id="285" r:id="rId14"/>
    <p:sldId id="284" r:id="rId15"/>
    <p:sldId id="274" r:id="rId16"/>
    <p:sldId id="275" r:id="rId17"/>
    <p:sldId id="278" r:id="rId18"/>
    <p:sldId id="277" r:id="rId19"/>
    <p:sldId id="280" r:id="rId20"/>
    <p:sldId id="281" r:id="rId21"/>
    <p:sldId id="282" r:id="rId22"/>
    <p:sldId id="261" r:id="rId23"/>
    <p:sldId id="291" r:id="rId24"/>
    <p:sldId id="299" r:id="rId25"/>
    <p:sldId id="292" r:id="rId26"/>
    <p:sldId id="295" r:id="rId27"/>
    <p:sldId id="298" r:id="rId28"/>
    <p:sldId id="294" r:id="rId29"/>
    <p:sldId id="293" r:id="rId30"/>
    <p:sldId id="297" r:id="rId31"/>
    <p:sldId id="300" r:id="rId32"/>
    <p:sldId id="301" r:id="rId33"/>
    <p:sldId id="302" r:id="rId34"/>
    <p:sldId id="303" r:id="rId35"/>
    <p:sldId id="304" r:id="rId36"/>
    <p:sldId id="306" r:id="rId37"/>
    <p:sldId id="305" r:id="rId38"/>
    <p:sldId id="307" r:id="rId39"/>
    <p:sldId id="308" r:id="rId40"/>
    <p:sldId id="290" r:id="rId41"/>
    <p:sldId id="309" r:id="rId42"/>
    <p:sldId id="311" r:id="rId43"/>
    <p:sldId id="310" r:id="rId44"/>
    <p:sldId id="314" r:id="rId45"/>
    <p:sldId id="312" r:id="rId46"/>
    <p:sldId id="315" r:id="rId47"/>
    <p:sldId id="316" r:id="rId48"/>
    <p:sldId id="317" r:id="rId49"/>
    <p:sldId id="320" r:id="rId50"/>
    <p:sldId id="318" r:id="rId51"/>
    <p:sldId id="319" r:id="rId52"/>
    <p:sldId id="262" r:id="rId53"/>
    <p:sldId id="322" r:id="rId54"/>
    <p:sldId id="269" r:id="rId55"/>
    <p:sldId id="270" r:id="rId56"/>
    <p:sldId id="271" r:id="rId57"/>
  </p:sldIdLst>
  <p:sldSz cx="12192000" cy="6858000"/>
  <p:notesSz cx="6669088"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27"/>
  </p:normalViewPr>
  <p:slideViewPr>
    <p:cSldViewPr snapToGrid="0" snapToObjects="1">
      <p:cViewPr varScale="1">
        <p:scale>
          <a:sx n="96" d="100"/>
          <a:sy n="96" d="100"/>
        </p:scale>
        <p:origin x="540" y="76"/>
      </p:cViewPr>
      <p:guideLst/>
    </p:cSldViewPr>
  </p:slideViewPr>
  <p:notesTextViewPr>
    <p:cViewPr>
      <p:scale>
        <a:sx n="1" d="1"/>
        <a:sy n="1" d="1"/>
      </p:scale>
      <p:origin x="0" y="0"/>
    </p:cViewPr>
  </p:notesTextViewPr>
  <p:notesViewPr>
    <p:cSldViewPr snapToGrid="0" snapToObjects="1">
      <p:cViewPr>
        <p:scale>
          <a:sx n="100" d="100"/>
          <a:sy n="100" d="100"/>
        </p:scale>
        <p:origin x="2616" y="-5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Hall" userId="b9fdc763-cf53-4764-903d-80e610431d9f" providerId="ADAL" clId="{60F3212C-9614-4267-84BF-276BFB4B6D40}"/>
    <pc:docChg chg="modSld">
      <pc:chgData name="David Hall" userId="b9fdc763-cf53-4764-903d-80e610431d9f" providerId="ADAL" clId="{60F3212C-9614-4267-84BF-276BFB4B6D40}" dt="2023-06-15T03:46:06.437" v="24" actId="20577"/>
      <pc:docMkLst>
        <pc:docMk/>
      </pc:docMkLst>
      <pc:sldChg chg="modSp mod">
        <pc:chgData name="David Hall" userId="b9fdc763-cf53-4764-903d-80e610431d9f" providerId="ADAL" clId="{60F3212C-9614-4267-84BF-276BFB4B6D40}" dt="2023-06-15T03:43:19.885" v="14" actId="20577"/>
        <pc:sldMkLst>
          <pc:docMk/>
          <pc:sldMk cId="456884866" sldId="272"/>
        </pc:sldMkLst>
        <pc:graphicFrameChg chg="modGraphic">
          <ac:chgData name="David Hall" userId="b9fdc763-cf53-4764-903d-80e610431d9f" providerId="ADAL" clId="{60F3212C-9614-4267-84BF-276BFB4B6D40}" dt="2023-06-15T03:43:19.885" v="14" actId="20577"/>
          <ac:graphicFrameMkLst>
            <pc:docMk/>
            <pc:sldMk cId="456884866" sldId="272"/>
            <ac:graphicFrameMk id="5" creationId="{86AB3C8A-6318-068C-252D-21BBAAD0FA69}"/>
          </ac:graphicFrameMkLst>
        </pc:graphicFrameChg>
      </pc:sldChg>
      <pc:sldChg chg="modSp mod">
        <pc:chgData name="David Hall" userId="b9fdc763-cf53-4764-903d-80e610431d9f" providerId="ADAL" clId="{60F3212C-9614-4267-84BF-276BFB4B6D40}" dt="2023-06-15T03:46:06.437" v="24" actId="20577"/>
        <pc:sldMkLst>
          <pc:docMk/>
          <pc:sldMk cId="1547627687" sldId="282"/>
        </pc:sldMkLst>
        <pc:graphicFrameChg chg="modGraphic">
          <ac:chgData name="David Hall" userId="b9fdc763-cf53-4764-903d-80e610431d9f" providerId="ADAL" clId="{60F3212C-9614-4267-84BF-276BFB4B6D40}" dt="2023-06-15T03:46:06.437" v="24" actId="20577"/>
          <ac:graphicFrameMkLst>
            <pc:docMk/>
            <pc:sldMk cId="1547627687" sldId="282"/>
            <ac:graphicFrameMk id="5" creationId="{86AB3C8A-6318-068C-252D-21BBAAD0FA69}"/>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Value of property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 $</c:v>
                </c:pt>
              </c:strCache>
            </c:strRef>
          </c:tx>
          <c:spPr>
            <a:ln w="28575" cap="rnd">
              <a:solidFill>
                <a:schemeClr val="accent1"/>
              </a:solidFill>
              <a:round/>
            </a:ln>
            <a:effectLst/>
          </c:spPr>
          <c:marker>
            <c:symbol val="none"/>
          </c:marker>
          <c:cat>
            <c:strRef>
              <c:f>Sheet1!$A$2:$A$6</c:f>
              <c:strCache>
                <c:ptCount val="5"/>
                <c:pt idx="0">
                  <c:v>no detriment</c:v>
                </c:pt>
                <c:pt idx="1">
                  <c:v>some restrictions</c:v>
                </c:pt>
                <c:pt idx="2">
                  <c:v>No access easement/resumption</c:v>
                </c:pt>
                <c:pt idx="3">
                  <c:v>activities reduce use  of whole or portion of property</c:v>
                </c:pt>
                <c:pt idx="4">
                  <c:v>increased costs due to changes in conducting business</c:v>
                </c:pt>
              </c:strCache>
            </c:strRef>
          </c:cat>
          <c:val>
            <c:numRef>
              <c:f>Sheet1!$B$2:$B$6</c:f>
              <c:numCache>
                <c:formatCode>General</c:formatCode>
                <c:ptCount val="5"/>
                <c:pt idx="0">
                  <c:v>10000000</c:v>
                </c:pt>
                <c:pt idx="1">
                  <c:v>9000000</c:v>
                </c:pt>
                <c:pt idx="2">
                  <c:v>7000000</c:v>
                </c:pt>
                <c:pt idx="3">
                  <c:v>7000000</c:v>
                </c:pt>
                <c:pt idx="4">
                  <c:v>6500000</c:v>
                </c:pt>
              </c:numCache>
            </c:numRef>
          </c:val>
          <c:smooth val="0"/>
          <c:extLst>
            <c:ext xmlns:c16="http://schemas.microsoft.com/office/drawing/2014/chart" uri="{C3380CC4-5D6E-409C-BE32-E72D297353CC}">
              <c16:uniqueId val="{00000000-9EAC-4262-A63C-1A038E72FF5D}"/>
            </c:ext>
          </c:extLst>
        </c:ser>
        <c:dLbls>
          <c:showLegendKey val="0"/>
          <c:showVal val="0"/>
          <c:showCatName val="0"/>
          <c:showSerName val="0"/>
          <c:showPercent val="0"/>
          <c:showBubbleSize val="0"/>
        </c:dLbls>
        <c:smooth val="0"/>
        <c:axId val="1082863224"/>
        <c:axId val="1082861784"/>
      </c:lineChart>
      <c:catAx>
        <c:axId val="1082863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2861784"/>
        <c:crosses val="autoZero"/>
        <c:auto val="1"/>
        <c:lblAlgn val="ctr"/>
        <c:lblOffset val="100"/>
        <c:noMultiLvlLbl val="0"/>
      </c:catAx>
      <c:valAx>
        <c:axId val="108286178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2863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8937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89374"/>
          </a:xfrm>
          <a:prstGeom prst="rect">
            <a:avLst/>
          </a:prstGeom>
        </p:spPr>
        <p:txBody>
          <a:bodyPr vert="horz" lIns="91440" tIns="45720" rIns="91440" bIns="45720" rtlCol="0"/>
          <a:lstStyle>
            <a:lvl1pPr algn="r">
              <a:defRPr sz="1200"/>
            </a:lvl1pPr>
          </a:lstStyle>
          <a:p>
            <a:fld id="{0BE5A9ED-2AF0-C543-A064-414FE498FD84}" type="datetimeFigureOut">
              <a:rPr lang="en-US" smtClean="0"/>
              <a:t>6/15/2023</a:t>
            </a:fld>
            <a:endParaRPr lang="en-US"/>
          </a:p>
        </p:txBody>
      </p:sp>
      <p:sp>
        <p:nvSpPr>
          <p:cNvPr id="4" name="Slide Image Placeholder 3"/>
          <p:cNvSpPr>
            <a:spLocks noGrp="1" noRot="1" noChangeAspect="1"/>
          </p:cNvSpPr>
          <p:nvPr>
            <p:ph type="sldImg" idx="2"/>
          </p:nvPr>
        </p:nvSpPr>
        <p:spPr>
          <a:xfrm>
            <a:off x="407988" y="1219200"/>
            <a:ext cx="5853112" cy="32924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693920"/>
            <a:ext cx="5335270" cy="384048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264228"/>
            <a:ext cx="2889938" cy="48937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264228"/>
            <a:ext cx="2889938" cy="489373"/>
          </a:xfrm>
          <a:prstGeom prst="rect">
            <a:avLst/>
          </a:prstGeom>
        </p:spPr>
        <p:txBody>
          <a:bodyPr vert="horz" lIns="91440" tIns="45720" rIns="91440" bIns="45720" rtlCol="0" anchor="b"/>
          <a:lstStyle>
            <a:lvl1pPr algn="r">
              <a:defRPr sz="1200"/>
            </a:lvl1pPr>
          </a:lstStyle>
          <a:p>
            <a:fld id="{63EB4820-7241-9C41-8350-C5F325CD86D3}" type="slidenum">
              <a:rPr lang="en-US" smtClean="0"/>
              <a:t>‹#›</a:t>
            </a:fld>
            <a:endParaRPr lang="en-US"/>
          </a:p>
        </p:txBody>
      </p:sp>
    </p:spTree>
    <p:extLst>
      <p:ext uri="{BB962C8B-B14F-4D97-AF65-F5344CB8AC3E}">
        <p14:creationId xmlns:p14="http://schemas.microsoft.com/office/powerpoint/2010/main" val="2623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909" y="4693919"/>
            <a:ext cx="5335270" cy="4378960"/>
          </a:xfrm>
        </p:spPr>
        <p:txBody>
          <a:bodyPr/>
          <a:lstStyle/>
          <a:p>
            <a:r>
              <a:rPr lang="en-AU" dirty="0"/>
              <a:t>Please note the paper has a different order of things with the compensation at the end.</a:t>
            </a:r>
          </a:p>
          <a:p>
            <a:r>
              <a:rPr lang="en-AU" dirty="0"/>
              <a:t>This presentation will concentrate on the practical and provide examples and explanation. The paper instead provides you with the technical detail.</a:t>
            </a:r>
          </a:p>
          <a:p>
            <a:endParaRPr lang="en-AU" dirty="0"/>
          </a:p>
          <a:p>
            <a:r>
              <a:rPr lang="en-AU" dirty="0"/>
              <a:t>In relation to the various topics covered in my paper and today, I do not attempt to explain how the carbon and biodiversity systems work, nor on how the land owner applies for a conservation covenant. Instead the paper whist touching on these things only where necessary, concentrates on the tax considerations and outcomes.</a:t>
            </a:r>
          </a:p>
          <a:p>
            <a:endParaRPr lang="en-AU" dirty="0"/>
          </a:p>
          <a:p>
            <a:r>
              <a:rPr lang="en-AU" dirty="0"/>
              <a:t> I have left it for greater minds than me to explain such things as how the carbon system works , how to implement a biodiversity agreement etc.</a:t>
            </a:r>
          </a:p>
          <a:p>
            <a:endParaRPr lang="en-AU" dirty="0"/>
          </a:p>
          <a:p>
            <a:r>
              <a:rPr lang="en-AU" dirty="0"/>
              <a:t>This session today will provide some practical considerations to draw out the affected assets in compensation claims and ensure that those assets are accorded their rightful place in the agreement.</a:t>
            </a:r>
          </a:p>
          <a:p>
            <a:r>
              <a:rPr lang="en-AU" dirty="0"/>
              <a:t>A practical example is provided.</a:t>
            </a:r>
          </a:p>
          <a:p>
            <a:endParaRPr lang="en-AU" dirty="0"/>
          </a:p>
          <a:p>
            <a:r>
              <a:rPr lang="en-AU" dirty="0"/>
              <a:t>I provide an example in tax accounting for ACCUs and incorporate the changes for primary producers in the current Bill before parliament.</a:t>
            </a:r>
          </a:p>
          <a:p>
            <a:endParaRPr lang="en-AU" dirty="0"/>
          </a:p>
        </p:txBody>
      </p:sp>
      <p:sp>
        <p:nvSpPr>
          <p:cNvPr id="4" name="Slide Number Placeholder 3"/>
          <p:cNvSpPr>
            <a:spLocks noGrp="1"/>
          </p:cNvSpPr>
          <p:nvPr>
            <p:ph type="sldNum" sz="quarter" idx="5"/>
          </p:nvPr>
        </p:nvSpPr>
        <p:spPr/>
        <p:txBody>
          <a:bodyPr/>
          <a:lstStyle/>
          <a:p>
            <a:fld id="{63EB4820-7241-9C41-8350-C5F325CD86D3}" type="slidenum">
              <a:rPr lang="en-US" smtClean="0"/>
              <a:t>3</a:t>
            </a:fld>
            <a:endParaRPr lang="en-US"/>
          </a:p>
        </p:txBody>
      </p:sp>
    </p:spTree>
    <p:extLst>
      <p:ext uri="{BB962C8B-B14F-4D97-AF65-F5344CB8AC3E}">
        <p14:creationId xmlns:p14="http://schemas.microsoft.com/office/powerpoint/2010/main" val="2881637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13</a:t>
            </a:fld>
            <a:endParaRPr lang="en-US"/>
          </a:p>
        </p:txBody>
      </p:sp>
    </p:spTree>
    <p:extLst>
      <p:ext uri="{BB962C8B-B14F-4D97-AF65-F5344CB8AC3E}">
        <p14:creationId xmlns:p14="http://schemas.microsoft.com/office/powerpoint/2010/main" val="73428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14</a:t>
            </a:fld>
            <a:endParaRPr lang="en-US"/>
          </a:p>
        </p:txBody>
      </p:sp>
    </p:spTree>
    <p:extLst>
      <p:ext uri="{BB962C8B-B14F-4D97-AF65-F5344CB8AC3E}">
        <p14:creationId xmlns:p14="http://schemas.microsoft.com/office/powerpoint/2010/main" val="2939492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15</a:t>
            </a:fld>
            <a:endParaRPr lang="en-US"/>
          </a:p>
        </p:txBody>
      </p:sp>
    </p:spTree>
    <p:extLst>
      <p:ext uri="{BB962C8B-B14F-4D97-AF65-F5344CB8AC3E}">
        <p14:creationId xmlns:p14="http://schemas.microsoft.com/office/powerpoint/2010/main" val="285244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16</a:t>
            </a:fld>
            <a:endParaRPr lang="en-US"/>
          </a:p>
        </p:txBody>
      </p:sp>
    </p:spTree>
    <p:extLst>
      <p:ext uri="{BB962C8B-B14F-4D97-AF65-F5344CB8AC3E}">
        <p14:creationId xmlns:p14="http://schemas.microsoft.com/office/powerpoint/2010/main" val="4011355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and attempt to draw out some of the considerations when considering detriment to the surrounding land.</a:t>
            </a:r>
          </a:p>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17</a:t>
            </a:fld>
            <a:endParaRPr lang="en-US"/>
          </a:p>
        </p:txBody>
      </p:sp>
    </p:spTree>
    <p:extLst>
      <p:ext uri="{BB962C8B-B14F-4D97-AF65-F5344CB8AC3E}">
        <p14:creationId xmlns:p14="http://schemas.microsoft.com/office/powerpoint/2010/main" val="267577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highlights the importance of identifying the asset the compensation relates to. Getting it right may mean a better or worse outcome. </a:t>
            </a:r>
          </a:p>
          <a:p>
            <a:r>
              <a:rPr lang="en-AU" dirty="0"/>
              <a:t>It gets relatively easy where the compensation is for damage to the underlying land in situations where mining and coal seam gas installations are involved. </a:t>
            </a:r>
          </a:p>
          <a:p>
            <a:endParaRPr lang="en-AU" dirty="0"/>
          </a:p>
          <a:p>
            <a:r>
              <a:rPr lang="en-AU" dirty="0"/>
              <a:t>But identifying the impact on the surrounding land and may be harder.</a:t>
            </a:r>
          </a:p>
          <a:p>
            <a:endParaRPr lang="en-AU" dirty="0"/>
          </a:p>
          <a:p>
            <a:r>
              <a:rPr lang="en-AU" dirty="0"/>
              <a:t>Where easements are created, attributing the amount to the creation of the easement can be relatively an easy affair, but identifying the decrease in value of the surrounding land becomes more difficult. Yet the tax outcomes can be significant.</a:t>
            </a:r>
          </a:p>
          <a:p>
            <a:endParaRPr lang="en-AU" dirty="0"/>
          </a:p>
          <a:p>
            <a:r>
              <a:rPr lang="en-AU" dirty="0"/>
              <a:t>It is not our job to value the various components of the compensatable amounts, rather it is our job to highlight and question the impact and discuss with the landowner, their legal adviser and a suitably qualified valuer to best ensure that all impact is taken into account, highlighted and appropriately valued or even discounted.</a:t>
            </a:r>
          </a:p>
          <a:p>
            <a:endParaRPr lang="en-AU" dirty="0"/>
          </a:p>
          <a:p>
            <a:endParaRPr lang="en-AU" dirty="0"/>
          </a:p>
          <a:p>
            <a:endParaRPr lang="en-AU" dirty="0"/>
          </a:p>
          <a:p>
            <a:endParaRPr lang="en-AU" dirty="0"/>
          </a:p>
          <a:p>
            <a:endParaRPr lang="en-GB" dirty="0"/>
          </a:p>
        </p:txBody>
      </p:sp>
      <p:sp>
        <p:nvSpPr>
          <p:cNvPr id="4" name="Slide Number Placeholder 3"/>
          <p:cNvSpPr>
            <a:spLocks noGrp="1"/>
          </p:cNvSpPr>
          <p:nvPr>
            <p:ph type="sldNum" sz="quarter" idx="5"/>
          </p:nvPr>
        </p:nvSpPr>
        <p:spPr/>
        <p:txBody>
          <a:bodyPr/>
          <a:lstStyle/>
          <a:p>
            <a:fld id="{63EB4820-7241-9C41-8350-C5F325CD86D3}" type="slidenum">
              <a:rPr lang="en-US" smtClean="0"/>
              <a:t>18</a:t>
            </a:fld>
            <a:endParaRPr lang="en-US"/>
          </a:p>
        </p:txBody>
      </p:sp>
    </p:spTree>
    <p:extLst>
      <p:ext uri="{BB962C8B-B14F-4D97-AF65-F5344CB8AC3E}">
        <p14:creationId xmlns:p14="http://schemas.microsoft.com/office/powerpoint/2010/main" val="358488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909" y="4693919"/>
            <a:ext cx="5335270" cy="4053840"/>
          </a:xfrm>
        </p:spPr>
        <p:txBody>
          <a:bodyPr/>
          <a:lstStyle/>
          <a:p>
            <a:r>
              <a:rPr lang="en-AU" dirty="0"/>
              <a:t>I do not intend to step through the case law and rulings in relation to compensation agreements, but rather concentrate on the practical aspects of the look through approach and the importance of doing so.</a:t>
            </a:r>
          </a:p>
          <a:p>
            <a:endParaRPr lang="en-AU" dirty="0"/>
          </a:p>
          <a:p>
            <a:r>
              <a:rPr lang="en-AU" dirty="0"/>
              <a:t>The look through approach is identifying the underlying asset in a compensation agreement. In the absence of identifying the underlying asset the default position is that the amount of compensation is potentially for the </a:t>
            </a:r>
            <a:r>
              <a:rPr lang="en-AU" i="1" dirty="0"/>
              <a:t>right to compensation</a:t>
            </a:r>
            <a:r>
              <a:rPr lang="en-AU" dirty="0"/>
              <a:t>. </a:t>
            </a:r>
          </a:p>
          <a:p>
            <a:r>
              <a:rPr lang="en-AU" dirty="0"/>
              <a:t>If the only asset identified is the right to compensation, then this may well be the worse tax outcome and importantly may not be reflective of what is commercially and practically is occurring.</a:t>
            </a:r>
          </a:p>
          <a:p>
            <a:r>
              <a:rPr lang="en-AU" dirty="0"/>
              <a:t>Unfortunately, it is not uncommon for landowners to be presented with a  draft agreement settling any claims they have with a one lump sum amount. The agreement will not allocate any values to the underlying assets or identify them, instead contract the landowner to forgo any future claims and as a final settlement.</a:t>
            </a:r>
          </a:p>
          <a:p>
            <a:endParaRPr lang="en-AU" dirty="0"/>
          </a:p>
          <a:p>
            <a:r>
              <a:rPr lang="en-AU" dirty="0"/>
              <a:t>The right to compensation should be considered an asset of last resort, not solely because of the tax outcome, but solely because it is the default position if an underlying asset cannot be identified.</a:t>
            </a:r>
          </a:p>
          <a:p>
            <a:endParaRPr lang="en-AU" dirty="0"/>
          </a:p>
          <a:p>
            <a:r>
              <a:rPr lang="en-AU" dirty="0"/>
              <a:t>An often overlooked category of an underlying asset is the detriment (being diminution of the value) of the surrounding land).In most cases the real cost to the land owner is the impact a gazetted road, or compulsorily acquired easement has on the surrounding land. A similar situation applies with the mining and coal seam gas imposts on land.  The immediate focus may be on the installation and lack of use of a portion of the land.</a:t>
            </a:r>
            <a:endParaRPr lang="en-GB" dirty="0"/>
          </a:p>
          <a:p>
            <a:endParaRPr lang="en-GB" dirty="0"/>
          </a:p>
        </p:txBody>
      </p:sp>
      <p:sp>
        <p:nvSpPr>
          <p:cNvPr id="4" name="Slide Number Placeholder 3"/>
          <p:cNvSpPr>
            <a:spLocks noGrp="1"/>
          </p:cNvSpPr>
          <p:nvPr>
            <p:ph type="sldNum" sz="quarter" idx="5"/>
          </p:nvPr>
        </p:nvSpPr>
        <p:spPr/>
        <p:txBody>
          <a:bodyPr/>
          <a:lstStyle/>
          <a:p>
            <a:fld id="{63EB4820-7241-9C41-8350-C5F325CD86D3}" type="slidenum">
              <a:rPr lang="en-US" smtClean="0"/>
              <a:t>4</a:t>
            </a:fld>
            <a:endParaRPr lang="en-US"/>
          </a:p>
        </p:txBody>
      </p:sp>
    </p:spTree>
    <p:extLst>
      <p:ext uri="{BB962C8B-B14F-4D97-AF65-F5344CB8AC3E}">
        <p14:creationId xmlns:p14="http://schemas.microsoft.com/office/powerpoint/2010/main" val="2924257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highlights the importance of identifying the asset the compensation relates to. Getting it right may mean a better or worse outcome. </a:t>
            </a:r>
          </a:p>
          <a:p>
            <a:r>
              <a:rPr lang="en-AU" dirty="0"/>
              <a:t>It gets relatively easy where the compensation is for damage to the underlying land in situations where mining and coal seam gas installations are involved. </a:t>
            </a:r>
          </a:p>
          <a:p>
            <a:endParaRPr lang="en-AU" dirty="0"/>
          </a:p>
          <a:p>
            <a:r>
              <a:rPr lang="en-AU" dirty="0"/>
              <a:t>But identifying the impact on the surrounding land and may be harder.</a:t>
            </a:r>
          </a:p>
          <a:p>
            <a:endParaRPr lang="en-AU" dirty="0"/>
          </a:p>
          <a:p>
            <a:r>
              <a:rPr lang="en-AU" dirty="0"/>
              <a:t>Where easements are created, attributing the amount to the creation of the easement can be relatively an easy affair, but identifying the decrease in value of the surrounding land becomes more difficult. Yet the tax outcomes can be significant.</a:t>
            </a:r>
          </a:p>
          <a:p>
            <a:endParaRPr lang="en-AU" dirty="0"/>
          </a:p>
          <a:p>
            <a:r>
              <a:rPr lang="en-AU" dirty="0"/>
              <a:t>It is not our job to value the various components of the compensatable amounts, rather it is our job to highlight and question the impact and discuss with the landowner, their legal adviser and a suitably qualified valuer to best ensure that all impact is taken into account, highlighted and appropriately valued or even discounted.</a:t>
            </a:r>
          </a:p>
          <a:p>
            <a:r>
              <a:rPr lang="en-AU" dirty="0"/>
              <a:t>As tax advisers we must have one eye on the tax outcome.</a:t>
            </a:r>
          </a:p>
          <a:p>
            <a:endParaRPr lang="en-AU" dirty="0"/>
          </a:p>
          <a:p>
            <a:endParaRPr lang="en-AU" dirty="0"/>
          </a:p>
          <a:p>
            <a:endParaRPr lang="en-AU" dirty="0"/>
          </a:p>
          <a:p>
            <a:endParaRPr lang="en-GB" dirty="0"/>
          </a:p>
        </p:txBody>
      </p:sp>
      <p:sp>
        <p:nvSpPr>
          <p:cNvPr id="4" name="Slide Number Placeholder 3"/>
          <p:cNvSpPr>
            <a:spLocks noGrp="1"/>
          </p:cNvSpPr>
          <p:nvPr>
            <p:ph type="sldNum" sz="quarter" idx="5"/>
          </p:nvPr>
        </p:nvSpPr>
        <p:spPr/>
        <p:txBody>
          <a:bodyPr/>
          <a:lstStyle/>
          <a:p>
            <a:fld id="{63EB4820-7241-9C41-8350-C5F325CD86D3}" type="slidenum">
              <a:rPr lang="en-US" smtClean="0"/>
              <a:t>5</a:t>
            </a:fld>
            <a:endParaRPr lang="en-US"/>
          </a:p>
        </p:txBody>
      </p:sp>
    </p:spTree>
    <p:extLst>
      <p:ext uri="{BB962C8B-B14F-4D97-AF65-F5344CB8AC3E}">
        <p14:creationId xmlns:p14="http://schemas.microsoft.com/office/powerpoint/2010/main" val="88138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6</a:t>
            </a:fld>
            <a:endParaRPr lang="en-US"/>
          </a:p>
        </p:txBody>
      </p:sp>
    </p:spTree>
    <p:extLst>
      <p:ext uri="{BB962C8B-B14F-4D97-AF65-F5344CB8AC3E}">
        <p14:creationId xmlns:p14="http://schemas.microsoft.com/office/powerpoint/2010/main" val="2602816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graph is just an attempt to show that as the restrictions and costs to run the property increase, because of the change in work practices to overcome the restrictions, the property value decreases.</a:t>
            </a:r>
          </a:p>
          <a:p>
            <a:r>
              <a:rPr lang="en-AU" dirty="0"/>
              <a:t>Please note I am not trying to provide any measurement here – it is just for illustrative purposes.</a:t>
            </a:r>
          </a:p>
          <a:p>
            <a:r>
              <a:rPr lang="en-AU" dirty="0"/>
              <a:t>Such things as splitting the property with an easement that restricts the use of the easement and access across the easement will reflect a decrease in value firstly for the reduced land that is useable, secondly the restriction may impact how you conduct your business.</a:t>
            </a:r>
          </a:p>
          <a:p>
            <a:r>
              <a:rPr lang="en-AU" dirty="0"/>
              <a:t>Such things as movement of cattle and equipment may change and create a greater cost. Heavy equipment and cattle may need to be transported on road to parts of the property that is now cut off.</a:t>
            </a:r>
          </a:p>
          <a:p>
            <a:r>
              <a:rPr lang="en-AU" dirty="0"/>
              <a:t>Mustering helicopters may not be able work within a range of powers lines and towers, requiring changes to how cattle are mustered.</a:t>
            </a:r>
          </a:p>
          <a:p>
            <a:r>
              <a:rPr lang="en-AU" dirty="0"/>
              <a:t>Farming equipment may have to be transported to the separated property, taking extra time, cost etc.</a:t>
            </a:r>
          </a:p>
          <a:p>
            <a:endParaRPr lang="en-AU" dirty="0"/>
          </a:p>
          <a:p>
            <a:r>
              <a:rPr lang="en-AU" dirty="0"/>
              <a:t>This doesn’t mean that the compensation necessarily is a reimbursement of expenditure, but demonstrates that the value of the property will decrease with the higher costs to run the property.</a:t>
            </a:r>
          </a:p>
          <a:p>
            <a:endParaRPr lang="en-GB" dirty="0"/>
          </a:p>
        </p:txBody>
      </p:sp>
      <p:sp>
        <p:nvSpPr>
          <p:cNvPr id="4" name="Slide Number Placeholder 3"/>
          <p:cNvSpPr>
            <a:spLocks noGrp="1"/>
          </p:cNvSpPr>
          <p:nvPr>
            <p:ph type="sldNum" sz="quarter" idx="5"/>
          </p:nvPr>
        </p:nvSpPr>
        <p:spPr/>
        <p:txBody>
          <a:bodyPr/>
          <a:lstStyle/>
          <a:p>
            <a:fld id="{63EB4820-7241-9C41-8350-C5F325CD86D3}" type="slidenum">
              <a:rPr lang="en-US" smtClean="0"/>
              <a:t>7</a:t>
            </a:fld>
            <a:endParaRPr lang="en-US"/>
          </a:p>
        </p:txBody>
      </p:sp>
    </p:spTree>
    <p:extLst>
      <p:ext uri="{BB962C8B-B14F-4D97-AF65-F5344CB8AC3E}">
        <p14:creationId xmlns:p14="http://schemas.microsoft.com/office/powerpoint/2010/main" val="2382144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9</a:t>
            </a:fld>
            <a:endParaRPr lang="en-US"/>
          </a:p>
        </p:txBody>
      </p:sp>
    </p:spTree>
    <p:extLst>
      <p:ext uri="{BB962C8B-B14F-4D97-AF65-F5344CB8AC3E}">
        <p14:creationId xmlns:p14="http://schemas.microsoft.com/office/powerpoint/2010/main" val="1356081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10</a:t>
            </a:fld>
            <a:endParaRPr lang="en-US"/>
          </a:p>
        </p:txBody>
      </p:sp>
    </p:spTree>
    <p:extLst>
      <p:ext uri="{BB962C8B-B14F-4D97-AF65-F5344CB8AC3E}">
        <p14:creationId xmlns:p14="http://schemas.microsoft.com/office/powerpoint/2010/main" val="913687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11</a:t>
            </a:fld>
            <a:endParaRPr lang="en-US"/>
          </a:p>
        </p:txBody>
      </p:sp>
    </p:spTree>
    <p:extLst>
      <p:ext uri="{BB962C8B-B14F-4D97-AF65-F5344CB8AC3E}">
        <p14:creationId xmlns:p14="http://schemas.microsoft.com/office/powerpoint/2010/main" val="401267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B4820-7241-9C41-8350-C5F325CD86D3}" type="slidenum">
              <a:rPr lang="en-US" smtClean="0"/>
              <a:t>12</a:t>
            </a:fld>
            <a:endParaRPr lang="en-US"/>
          </a:p>
        </p:txBody>
      </p:sp>
    </p:spTree>
    <p:extLst>
      <p:ext uri="{BB962C8B-B14F-4D97-AF65-F5344CB8AC3E}">
        <p14:creationId xmlns:p14="http://schemas.microsoft.com/office/powerpoint/2010/main" val="2965182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42E2806-5498-E140-B03A-9FFFFE17E048}"/>
              </a:ext>
            </a:extLst>
          </p:cNvPr>
          <p:cNvPicPr>
            <a:picLocks noChangeAspect="1"/>
          </p:cNvPicPr>
          <p:nvPr userDrawn="1"/>
        </p:nvPicPr>
        <p:blipFill>
          <a:blip r:embed="rId2"/>
          <a:srcRect/>
          <a:stretch/>
        </p:blipFill>
        <p:spPr>
          <a:xfrm>
            <a:off x="6135688" y="685700"/>
            <a:ext cx="5867400" cy="5956300"/>
          </a:xfrm>
          <a:prstGeom prst="rect">
            <a:avLst/>
          </a:prstGeom>
        </p:spPr>
      </p:pic>
      <p:sp>
        <p:nvSpPr>
          <p:cNvPr id="2" name="Title 1">
            <a:extLst>
              <a:ext uri="{FF2B5EF4-FFF2-40B4-BE49-F238E27FC236}">
                <a16:creationId xmlns:a16="http://schemas.microsoft.com/office/drawing/2014/main" id="{6AF5023D-D454-1D4D-BBA9-1EE11D721F3F}"/>
              </a:ext>
            </a:extLst>
          </p:cNvPr>
          <p:cNvSpPr>
            <a:spLocks noGrp="1"/>
          </p:cNvSpPr>
          <p:nvPr>
            <p:ph type="ctrTitle"/>
          </p:nvPr>
        </p:nvSpPr>
        <p:spPr>
          <a:xfrm>
            <a:off x="540000" y="1339850"/>
            <a:ext cx="5400000" cy="2170150"/>
          </a:xfrm>
          <a:prstGeom prst="rect">
            <a:avLst/>
          </a:prstGeom>
        </p:spPr>
        <p:txBody>
          <a:bodyPr anchor="b">
            <a:normAutofit/>
          </a:bodyPr>
          <a:lstStyle>
            <a:lvl1pPr algn="l">
              <a:defRPr sz="4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5BD55AD-EFFF-4E41-B467-925550B32444}"/>
              </a:ext>
            </a:extLst>
          </p:cNvPr>
          <p:cNvSpPr>
            <a:spLocks noGrp="1"/>
          </p:cNvSpPr>
          <p:nvPr>
            <p:ph type="subTitle" idx="1"/>
          </p:nvPr>
        </p:nvSpPr>
        <p:spPr>
          <a:xfrm>
            <a:off x="540000" y="3603600"/>
            <a:ext cx="5400000" cy="1655999"/>
          </a:xfrm>
        </p:spPr>
        <p:txBody>
          <a:bodyPr>
            <a:normAutofit/>
          </a:bodyPr>
          <a:lstStyle>
            <a:lvl1pPr marL="0" indent="0" algn="l">
              <a:lnSpc>
                <a:spcPct val="100000"/>
              </a:lnSpc>
              <a:spcBef>
                <a:spcPts val="40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Shape&#10;&#10;Description automatically generated with medium confidence">
            <a:extLst>
              <a:ext uri="{FF2B5EF4-FFF2-40B4-BE49-F238E27FC236}">
                <a16:creationId xmlns:a16="http://schemas.microsoft.com/office/drawing/2014/main" id="{844C65F5-7441-C040-AE4A-01C68C2DCDB7}"/>
              </a:ext>
            </a:extLst>
          </p:cNvPr>
          <p:cNvPicPr>
            <a:picLocks noChangeAspect="1"/>
          </p:cNvPicPr>
          <p:nvPr userDrawn="1"/>
        </p:nvPicPr>
        <p:blipFill>
          <a:blip r:embed="rId3"/>
          <a:stretch>
            <a:fillRect/>
          </a:stretch>
        </p:blipFill>
        <p:spPr>
          <a:xfrm>
            <a:off x="10260000" y="216000"/>
            <a:ext cx="1676020" cy="450000"/>
          </a:xfrm>
          <a:prstGeom prst="rect">
            <a:avLst/>
          </a:prstGeom>
        </p:spPr>
      </p:pic>
      <p:sp>
        <p:nvSpPr>
          <p:cNvPr id="17" name="Text Placeholder 27">
            <a:extLst>
              <a:ext uri="{FF2B5EF4-FFF2-40B4-BE49-F238E27FC236}">
                <a16:creationId xmlns:a16="http://schemas.microsoft.com/office/drawing/2014/main" id="{2309D16A-4F46-FD4A-B4A3-59301D6DC1DA}"/>
              </a:ext>
            </a:extLst>
          </p:cNvPr>
          <p:cNvSpPr>
            <a:spLocks noGrp="1"/>
          </p:cNvSpPr>
          <p:nvPr>
            <p:ph type="body" sz="quarter" idx="15" hasCustomPrompt="1"/>
          </p:nvPr>
        </p:nvSpPr>
        <p:spPr>
          <a:xfrm>
            <a:off x="540000" y="450000"/>
            <a:ext cx="5435150" cy="234000"/>
          </a:xfrm>
        </p:spPr>
        <p:txBody>
          <a:bodyPr>
            <a:noAutofit/>
          </a:bodyPr>
          <a:lstStyle>
            <a:lvl1pPr marL="0" indent="0">
              <a:buNone/>
              <a:defRPr lang="en-GB" sz="900" b="0" i="0" dirty="0" smtClean="0">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vl2pPr>
            <a:lvl3pPr marL="914400" indent="0">
              <a:buNone/>
              <a:defRPr sz="1600"/>
            </a:lvl3pPr>
            <a:lvl4pPr marL="1371600" indent="0">
              <a:buNone/>
              <a:defRPr sz="1600"/>
            </a:lvl4pPr>
            <a:lvl5pPr marL="1828800" indent="0">
              <a:buNone/>
              <a:defRPr sz="1600"/>
            </a:lvl5pPr>
          </a:lstStyle>
          <a:p>
            <a:r>
              <a:rPr lang="en-US" sz="1600" dirty="0"/>
              <a:t>Main Title Heading to go here</a:t>
            </a:r>
          </a:p>
        </p:txBody>
      </p:sp>
    </p:spTree>
    <p:extLst>
      <p:ext uri="{BB962C8B-B14F-4D97-AF65-F5344CB8AC3E}">
        <p14:creationId xmlns:p14="http://schemas.microsoft.com/office/powerpoint/2010/main" val="3968922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Vertical Title and Text">
    <p:spTree>
      <p:nvGrpSpPr>
        <p:cNvPr id="1" name=""/>
        <p:cNvGrpSpPr/>
        <p:nvPr/>
      </p:nvGrpSpPr>
      <p:grpSpPr>
        <a:xfrm>
          <a:off x="0" y="0"/>
          <a:ext cx="0" cy="0"/>
          <a:chOff x="0" y="0"/>
          <a:chExt cx="0" cy="0"/>
        </a:xfrm>
      </p:grpSpPr>
      <p:pic>
        <p:nvPicPr>
          <p:cNvPr id="11" name="Picture 10" descr="A close up of a keyboard&#10;&#10;Description automatically generated with low confidence">
            <a:extLst>
              <a:ext uri="{FF2B5EF4-FFF2-40B4-BE49-F238E27FC236}">
                <a16:creationId xmlns:a16="http://schemas.microsoft.com/office/drawing/2014/main" id="{670B292F-89BE-8D43-8300-70562397C905}"/>
              </a:ext>
            </a:extLst>
          </p:cNvPr>
          <p:cNvPicPr>
            <a:picLocks noChangeAspect="1"/>
          </p:cNvPicPr>
          <p:nvPr userDrawn="1"/>
        </p:nvPicPr>
        <p:blipFill>
          <a:blip r:embed="rId2"/>
          <a:stretch>
            <a:fillRect/>
          </a:stretch>
        </p:blipFill>
        <p:spPr>
          <a:xfrm>
            <a:off x="7866888" y="4167378"/>
            <a:ext cx="4325112" cy="2690622"/>
          </a:xfrm>
          <a:prstGeom prst="rect">
            <a:avLst/>
          </a:prstGeom>
        </p:spPr>
      </p:pic>
      <p:sp>
        <p:nvSpPr>
          <p:cNvPr id="12" name="Text Placeholder 2">
            <a:extLst>
              <a:ext uri="{FF2B5EF4-FFF2-40B4-BE49-F238E27FC236}">
                <a16:creationId xmlns:a16="http://schemas.microsoft.com/office/drawing/2014/main" id="{033D89A4-A0AA-EC47-A60E-9D58E6BAB4CA}"/>
              </a:ext>
            </a:extLst>
          </p:cNvPr>
          <p:cNvSpPr>
            <a:spLocks noGrp="1"/>
          </p:cNvSpPr>
          <p:nvPr>
            <p:ph type="body" idx="13" hasCustomPrompt="1"/>
          </p:nvPr>
        </p:nvSpPr>
        <p:spPr>
          <a:xfrm>
            <a:off x="540000" y="3429000"/>
            <a:ext cx="7502400" cy="2691000"/>
          </a:xfrm>
        </p:spPr>
        <p:txBody>
          <a:bodyPr anchor="ctr" anchorCtr="0">
            <a:normAutofit/>
          </a:bodyPr>
          <a:lstStyle>
            <a:lvl1pPr marL="0" indent="0">
              <a:buNone/>
              <a:defRPr sz="1600" b="1">
                <a:solidFill>
                  <a:schemeClr val="tx1">
                    <a:lumMod val="95000"/>
                    <a:lumOff val="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taxinstitute.com.au</a:t>
            </a:r>
            <a:endParaRPr lang="en-GB" dirty="0"/>
          </a:p>
        </p:txBody>
      </p:sp>
      <p:pic>
        <p:nvPicPr>
          <p:cNvPr id="13" name="Picture 12" descr="Shape&#10;&#10;Description automatically generated with medium confidence">
            <a:extLst>
              <a:ext uri="{FF2B5EF4-FFF2-40B4-BE49-F238E27FC236}">
                <a16:creationId xmlns:a16="http://schemas.microsoft.com/office/drawing/2014/main" id="{1954E2B3-20BC-4F42-85EC-EBD5E4FC8C3B}"/>
              </a:ext>
            </a:extLst>
          </p:cNvPr>
          <p:cNvPicPr>
            <a:picLocks noChangeAspect="1"/>
          </p:cNvPicPr>
          <p:nvPr userDrawn="1"/>
        </p:nvPicPr>
        <p:blipFill>
          <a:blip r:embed="rId3"/>
          <a:stretch>
            <a:fillRect/>
          </a:stretch>
        </p:blipFill>
        <p:spPr>
          <a:xfrm>
            <a:off x="540000" y="1339200"/>
            <a:ext cx="2318400" cy="622475"/>
          </a:xfrm>
          <a:prstGeom prst="rect">
            <a:avLst/>
          </a:prstGeom>
        </p:spPr>
      </p:pic>
    </p:spTree>
    <p:extLst>
      <p:ext uri="{BB962C8B-B14F-4D97-AF65-F5344CB8AC3E}">
        <p14:creationId xmlns:p14="http://schemas.microsoft.com/office/powerpoint/2010/main" val="4050854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DB66-AC64-7255-EE26-C639F9126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38BBDF2-FA0E-3BE2-E252-C29D2E19B3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2C120DC-9359-E50A-0C1D-2F8BA0786267}"/>
              </a:ext>
            </a:extLst>
          </p:cNvPr>
          <p:cNvSpPr>
            <a:spLocks noGrp="1"/>
          </p:cNvSpPr>
          <p:nvPr>
            <p:ph type="dt" sz="half" idx="10"/>
          </p:nvPr>
        </p:nvSpPr>
        <p:spPr/>
        <p:txBody>
          <a:bodyPr/>
          <a:lstStyle/>
          <a:p>
            <a:fld id="{B9EF0403-BC73-4A70-BCDA-4D636FFFFFDE}" type="datetimeFigureOut">
              <a:rPr lang="en-GB" smtClean="0"/>
              <a:t>15/06/2023</a:t>
            </a:fld>
            <a:endParaRPr lang="en-GB"/>
          </a:p>
        </p:txBody>
      </p:sp>
      <p:sp>
        <p:nvSpPr>
          <p:cNvPr id="5" name="Footer Placeholder 4">
            <a:extLst>
              <a:ext uri="{FF2B5EF4-FFF2-40B4-BE49-F238E27FC236}">
                <a16:creationId xmlns:a16="http://schemas.microsoft.com/office/drawing/2014/main" id="{FA62B71A-FBE8-9186-D76C-F10CA58B32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AD7158-EB83-3CD2-FC2A-830AFC01DC86}"/>
              </a:ext>
            </a:extLst>
          </p:cNvPr>
          <p:cNvSpPr>
            <a:spLocks noGrp="1"/>
          </p:cNvSpPr>
          <p:nvPr>
            <p:ph type="sldNum" sz="quarter" idx="12"/>
          </p:nvPr>
        </p:nvSpPr>
        <p:spPr/>
        <p:txBody>
          <a:bodyPr/>
          <a:lstStyle/>
          <a:p>
            <a:fld id="{10EE443E-21E6-40E4-8E2C-5F976F0B2352}" type="slidenum">
              <a:rPr lang="en-GB" smtClean="0"/>
              <a:t>‹#›</a:t>
            </a:fld>
            <a:endParaRPr lang="en-GB"/>
          </a:p>
        </p:txBody>
      </p:sp>
    </p:spTree>
    <p:extLst>
      <p:ext uri="{BB962C8B-B14F-4D97-AF65-F5344CB8AC3E}">
        <p14:creationId xmlns:p14="http://schemas.microsoft.com/office/powerpoint/2010/main" val="398368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7" name="Picture 16" descr="A close up of a keyboard&#10;&#10;Description automatically generated with low confidence">
            <a:extLst>
              <a:ext uri="{FF2B5EF4-FFF2-40B4-BE49-F238E27FC236}">
                <a16:creationId xmlns:a16="http://schemas.microsoft.com/office/drawing/2014/main" id="{2C657F5B-9886-2046-B316-6044B5269EB2}"/>
              </a:ext>
            </a:extLst>
          </p:cNvPr>
          <p:cNvPicPr>
            <a:picLocks noChangeAspect="1"/>
          </p:cNvPicPr>
          <p:nvPr userDrawn="1"/>
        </p:nvPicPr>
        <p:blipFill>
          <a:blip r:embed="rId2"/>
          <a:stretch>
            <a:fillRect/>
          </a:stretch>
        </p:blipFill>
        <p:spPr>
          <a:xfrm>
            <a:off x="7866888" y="4167378"/>
            <a:ext cx="4325112" cy="2690622"/>
          </a:xfrm>
          <a:prstGeom prst="rect">
            <a:avLst/>
          </a:prstGeom>
        </p:spPr>
      </p:pic>
      <p:sp>
        <p:nvSpPr>
          <p:cNvPr id="15" name="Footer Placeholder 14">
            <a:extLst>
              <a:ext uri="{FF2B5EF4-FFF2-40B4-BE49-F238E27FC236}">
                <a16:creationId xmlns:a16="http://schemas.microsoft.com/office/drawing/2014/main" id="{B38D153A-F6AE-AD45-AC4A-08BBB3C6F277}"/>
              </a:ext>
            </a:extLst>
          </p:cNvPr>
          <p:cNvSpPr>
            <a:spLocks noGrp="1"/>
          </p:cNvSpPr>
          <p:nvPr>
            <p:ph type="ftr" sz="quarter" idx="11"/>
          </p:nvPr>
        </p:nvSpPr>
        <p:spPr>
          <a:xfrm>
            <a:off x="540000" y="6471280"/>
            <a:ext cx="7200000" cy="216000"/>
          </a:xfrm>
        </p:spPr>
        <p:txBody>
          <a:bodyPr/>
          <a:lstStyle/>
          <a:p>
            <a:pPr algn="l"/>
            <a:r>
              <a:rPr lang="en-AU"/>
              <a:t>Session 13: Taxation issues arising from alternative land use of primary production land</a:t>
            </a:r>
            <a:endParaRPr lang="en-US" dirty="0"/>
          </a:p>
        </p:txBody>
      </p:sp>
      <p:sp>
        <p:nvSpPr>
          <p:cNvPr id="9" name="Title 1">
            <a:extLst>
              <a:ext uri="{FF2B5EF4-FFF2-40B4-BE49-F238E27FC236}">
                <a16:creationId xmlns:a16="http://schemas.microsoft.com/office/drawing/2014/main" id="{D61286CC-3DF0-7B40-8D07-F09B7A3FF15E}"/>
              </a:ext>
            </a:extLst>
          </p:cNvPr>
          <p:cNvSpPr>
            <a:spLocks noGrp="1"/>
          </p:cNvSpPr>
          <p:nvPr>
            <p:ph type="ctrTitle"/>
          </p:nvPr>
        </p:nvSpPr>
        <p:spPr>
          <a:xfrm>
            <a:off x="540000" y="1339850"/>
            <a:ext cx="7500688" cy="2170150"/>
          </a:xfrm>
          <a:prstGeom prst="rect">
            <a:avLst/>
          </a:prstGeom>
        </p:spPr>
        <p:txBody>
          <a:bodyPr anchor="b">
            <a:normAutofit/>
          </a:bodyPr>
          <a:lstStyle>
            <a:lvl1pPr algn="l">
              <a:defRPr sz="4000" b="1"/>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EAF427E7-E14A-7743-85BA-0F7E70ED6D0D}"/>
              </a:ext>
            </a:extLst>
          </p:cNvPr>
          <p:cNvSpPr>
            <a:spLocks noGrp="1"/>
          </p:cNvSpPr>
          <p:nvPr>
            <p:ph type="subTitle" idx="1"/>
          </p:nvPr>
        </p:nvSpPr>
        <p:spPr>
          <a:xfrm>
            <a:off x="540000" y="3603600"/>
            <a:ext cx="7500688" cy="165599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ext Placeholder 27">
            <a:extLst>
              <a:ext uri="{FF2B5EF4-FFF2-40B4-BE49-F238E27FC236}">
                <a16:creationId xmlns:a16="http://schemas.microsoft.com/office/drawing/2014/main" id="{090972D4-AFCB-6544-B5F9-F08B7A10653F}"/>
              </a:ext>
            </a:extLst>
          </p:cNvPr>
          <p:cNvSpPr>
            <a:spLocks noGrp="1"/>
          </p:cNvSpPr>
          <p:nvPr>
            <p:ph type="body" sz="quarter" idx="15" hasCustomPrompt="1"/>
          </p:nvPr>
        </p:nvSpPr>
        <p:spPr>
          <a:xfrm>
            <a:off x="540000" y="450000"/>
            <a:ext cx="7500688" cy="210400"/>
          </a:xfrm>
        </p:spPr>
        <p:txBody>
          <a:bodyPr>
            <a:noAutofit/>
          </a:bodyPr>
          <a:lstStyle>
            <a:lvl1pPr marL="0" indent="0">
              <a:buNone/>
              <a:defRPr lang="en-GB" sz="1200" b="1" i="0" dirty="0" smtClean="0">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vl2pPr>
            <a:lvl3pPr marL="914400" indent="0">
              <a:buNone/>
              <a:defRPr sz="1600"/>
            </a:lvl3pPr>
            <a:lvl4pPr marL="1371600" indent="0">
              <a:buNone/>
              <a:defRPr sz="1600"/>
            </a:lvl4pPr>
            <a:lvl5pPr marL="1828800" indent="0">
              <a:buNone/>
              <a:defRPr sz="1600"/>
            </a:lvl5pPr>
          </a:lstStyle>
          <a:p>
            <a:r>
              <a:rPr lang="en-US" sz="1600" dirty="0"/>
              <a:t>Main Title Heading to go here</a:t>
            </a:r>
          </a:p>
        </p:txBody>
      </p:sp>
      <p:pic>
        <p:nvPicPr>
          <p:cNvPr id="12" name="Picture 11" descr="Shape&#10;&#10;Description automatically generated with medium confidence">
            <a:extLst>
              <a:ext uri="{FF2B5EF4-FFF2-40B4-BE49-F238E27FC236}">
                <a16:creationId xmlns:a16="http://schemas.microsoft.com/office/drawing/2014/main" id="{DA0D768E-C320-454B-ADE7-B49D950076FC}"/>
              </a:ext>
            </a:extLst>
          </p:cNvPr>
          <p:cNvPicPr>
            <a:picLocks noChangeAspect="1"/>
          </p:cNvPicPr>
          <p:nvPr userDrawn="1"/>
        </p:nvPicPr>
        <p:blipFill>
          <a:blip r:embed="rId3"/>
          <a:stretch>
            <a:fillRect/>
          </a:stretch>
        </p:blipFill>
        <p:spPr>
          <a:xfrm>
            <a:off x="10260000" y="216000"/>
            <a:ext cx="1676020" cy="450000"/>
          </a:xfrm>
          <a:prstGeom prst="rect">
            <a:avLst/>
          </a:prstGeom>
        </p:spPr>
      </p:pic>
    </p:spTree>
    <p:extLst>
      <p:ext uri="{BB962C8B-B14F-4D97-AF65-F5344CB8AC3E}">
        <p14:creationId xmlns:p14="http://schemas.microsoft.com/office/powerpoint/2010/main" val="29555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B8D6D-F992-FE47-ACDE-268EBABB52C8}"/>
              </a:ext>
            </a:extLst>
          </p:cNvPr>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C35D1877-662E-9E4E-826E-65DFD22072D9}"/>
              </a:ext>
            </a:extLst>
          </p:cNvPr>
          <p:cNvSpPr>
            <a:spLocks noGrp="1"/>
          </p:cNvSpPr>
          <p:nvPr>
            <p:ph type="dt" sz="half" idx="10"/>
          </p:nvPr>
        </p:nvSpPr>
        <p:spPr/>
        <p:txBody>
          <a:bodyPr/>
          <a:lstStyle/>
          <a:p>
            <a:endParaRPr lang="en-US" dirty="0"/>
          </a:p>
        </p:txBody>
      </p:sp>
      <p:sp>
        <p:nvSpPr>
          <p:cNvPr id="10" name="Footer Placeholder 9">
            <a:extLst>
              <a:ext uri="{FF2B5EF4-FFF2-40B4-BE49-F238E27FC236}">
                <a16:creationId xmlns:a16="http://schemas.microsoft.com/office/drawing/2014/main" id="{634C3E59-9D34-4B42-8264-9C8B54DFDB8B}"/>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11" name="Slide Number Placeholder 10">
            <a:extLst>
              <a:ext uri="{FF2B5EF4-FFF2-40B4-BE49-F238E27FC236}">
                <a16:creationId xmlns:a16="http://schemas.microsoft.com/office/drawing/2014/main" id="{11F3BC56-3C4E-984B-8281-80BF176F7A80}"/>
              </a:ext>
            </a:extLst>
          </p:cNvPr>
          <p:cNvSpPr>
            <a:spLocks noGrp="1"/>
          </p:cNvSpPr>
          <p:nvPr>
            <p:ph type="sldNum" sz="quarter" idx="12"/>
          </p:nvPr>
        </p:nvSpPr>
        <p:spPr/>
        <p:txBody>
          <a:bodyPr/>
          <a:lstStyle/>
          <a:p>
            <a:fld id="{D9453FF6-D7F3-4B4D-B9C1-97FDE6486F9B}" type="slidenum">
              <a:rPr lang="en-US" smtClean="0"/>
              <a:pPr/>
              <a:t>‹#›</a:t>
            </a:fld>
            <a:endParaRPr lang="en-US" dirty="0"/>
          </a:p>
        </p:txBody>
      </p:sp>
      <p:sp>
        <p:nvSpPr>
          <p:cNvPr id="12" name="Title 11">
            <a:extLst>
              <a:ext uri="{FF2B5EF4-FFF2-40B4-BE49-F238E27FC236}">
                <a16:creationId xmlns:a16="http://schemas.microsoft.com/office/drawing/2014/main" id="{93787F5F-6C94-E041-8CD1-79C8F3D0D39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8327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F8BBB-A729-0C4C-8FEC-FF6C5B463746}"/>
              </a:ext>
            </a:extLst>
          </p:cNvPr>
          <p:cNvSpPr>
            <a:spLocks noGrp="1"/>
          </p:cNvSpPr>
          <p:nvPr>
            <p:ph sz="half" idx="1"/>
          </p:nvPr>
        </p:nvSpPr>
        <p:spPr>
          <a:xfrm>
            <a:off x="540000" y="1620000"/>
            <a:ext cx="5400000" cy="450000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5204E34-5863-9245-A8F7-42F063E26C9A}"/>
              </a:ext>
            </a:extLst>
          </p:cNvPr>
          <p:cNvSpPr>
            <a:spLocks noGrp="1"/>
          </p:cNvSpPr>
          <p:nvPr>
            <p:ph sz="half" idx="2"/>
          </p:nvPr>
        </p:nvSpPr>
        <p:spPr>
          <a:xfrm>
            <a:off x="6174000" y="1620000"/>
            <a:ext cx="5400000" cy="450000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D91A30B4-7D73-8845-AA1C-57FA730ED135}"/>
              </a:ext>
            </a:extLst>
          </p:cNvPr>
          <p:cNvSpPr>
            <a:spLocks noGrp="1"/>
          </p:cNvSpPr>
          <p:nvPr>
            <p:ph type="title"/>
          </p:nvPr>
        </p:nvSpPr>
        <p:spPr/>
        <p:txBody>
          <a:bodyPr/>
          <a:lstStyle/>
          <a:p>
            <a:r>
              <a:rPr lang="en-US"/>
              <a:t>Click to edit Master title style</a:t>
            </a:r>
          </a:p>
        </p:txBody>
      </p:sp>
      <p:sp>
        <p:nvSpPr>
          <p:cNvPr id="9" name="Date Placeholder 8">
            <a:extLst>
              <a:ext uri="{FF2B5EF4-FFF2-40B4-BE49-F238E27FC236}">
                <a16:creationId xmlns:a16="http://schemas.microsoft.com/office/drawing/2014/main" id="{6786AC78-A08F-0B46-B8D4-07039F9C6C71}"/>
              </a:ext>
            </a:extLst>
          </p:cNvPr>
          <p:cNvSpPr>
            <a:spLocks noGrp="1"/>
          </p:cNvSpPr>
          <p:nvPr>
            <p:ph type="dt" sz="half" idx="10"/>
          </p:nvPr>
        </p:nvSpPr>
        <p:spPr/>
        <p:txBody>
          <a:bodyPr/>
          <a:lstStyle/>
          <a:p>
            <a:endParaRPr lang="en-US" dirty="0"/>
          </a:p>
        </p:txBody>
      </p:sp>
      <p:sp>
        <p:nvSpPr>
          <p:cNvPr id="10" name="Footer Placeholder 9">
            <a:extLst>
              <a:ext uri="{FF2B5EF4-FFF2-40B4-BE49-F238E27FC236}">
                <a16:creationId xmlns:a16="http://schemas.microsoft.com/office/drawing/2014/main" id="{D9E696D8-C115-8B4D-98FB-EFBC54A6957E}"/>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11" name="Slide Number Placeholder 10">
            <a:extLst>
              <a:ext uri="{FF2B5EF4-FFF2-40B4-BE49-F238E27FC236}">
                <a16:creationId xmlns:a16="http://schemas.microsoft.com/office/drawing/2014/main" id="{2133BCAC-B1E3-D841-B019-443729B0207F}"/>
              </a:ext>
            </a:extLst>
          </p:cNvPr>
          <p:cNvSpPr>
            <a:spLocks noGrp="1"/>
          </p:cNvSpPr>
          <p:nvPr>
            <p:ph type="sldNum" sz="quarter" idx="12"/>
          </p:nvPr>
        </p:nvSpPr>
        <p:spPr/>
        <p:txBody>
          <a:bodyPr/>
          <a:lstStyle/>
          <a:p>
            <a:fld id="{D9453FF6-D7F3-4B4D-B9C1-97FDE6486F9B}" type="slidenum">
              <a:rPr lang="en-US" smtClean="0"/>
              <a:pPr/>
              <a:t>‹#›</a:t>
            </a:fld>
            <a:endParaRPr lang="en-US" dirty="0"/>
          </a:p>
        </p:txBody>
      </p:sp>
    </p:spTree>
    <p:extLst>
      <p:ext uri="{BB962C8B-B14F-4D97-AF65-F5344CB8AC3E}">
        <p14:creationId xmlns:p14="http://schemas.microsoft.com/office/powerpoint/2010/main" val="377024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EE1BD3-EE7E-A74C-888D-E2B97467DA55}"/>
              </a:ext>
            </a:extLst>
          </p:cNvPr>
          <p:cNvSpPr>
            <a:spLocks noGrp="1"/>
          </p:cNvSpPr>
          <p:nvPr>
            <p:ph type="body" idx="1"/>
          </p:nvPr>
        </p:nvSpPr>
        <p:spPr>
          <a:xfrm>
            <a:off x="540000" y="1440000"/>
            <a:ext cx="5400000"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50FBB1-C0DE-E443-BDB2-7895A65C79E1}"/>
              </a:ext>
            </a:extLst>
          </p:cNvPr>
          <p:cNvSpPr>
            <a:spLocks noGrp="1"/>
          </p:cNvSpPr>
          <p:nvPr>
            <p:ph sz="half" idx="2"/>
          </p:nvPr>
        </p:nvSpPr>
        <p:spPr>
          <a:xfrm>
            <a:off x="540000" y="2520000"/>
            <a:ext cx="5400000" cy="3684588"/>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434656-4CDA-D44D-B4F9-32C50DFC779D}"/>
              </a:ext>
            </a:extLst>
          </p:cNvPr>
          <p:cNvSpPr>
            <a:spLocks noGrp="1"/>
          </p:cNvSpPr>
          <p:nvPr>
            <p:ph type="body" sz="quarter" idx="3"/>
          </p:nvPr>
        </p:nvSpPr>
        <p:spPr>
          <a:xfrm>
            <a:off x="6172200" y="1440000"/>
            <a:ext cx="5400000"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9B54EA-1F72-2A44-85D6-A8D116B2164D}"/>
              </a:ext>
            </a:extLst>
          </p:cNvPr>
          <p:cNvSpPr>
            <a:spLocks noGrp="1"/>
          </p:cNvSpPr>
          <p:nvPr>
            <p:ph sz="quarter" idx="4"/>
          </p:nvPr>
        </p:nvSpPr>
        <p:spPr>
          <a:xfrm>
            <a:off x="6172200" y="2520000"/>
            <a:ext cx="5400000" cy="3684588"/>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5A0E0840-E0F5-E847-A7D4-53CA4601CA20}"/>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1423D5EF-232C-C248-91D8-A7E1A6375DC8}"/>
              </a:ext>
            </a:extLst>
          </p:cNvPr>
          <p:cNvSpPr>
            <a:spLocks noGrp="1"/>
          </p:cNvSpPr>
          <p:nvPr>
            <p:ph type="dt" sz="half" idx="10"/>
          </p:nvPr>
        </p:nvSpPr>
        <p:spPr/>
        <p:txBody>
          <a:bodyPr/>
          <a:lstStyle/>
          <a:p>
            <a:endParaRPr lang="en-US" dirty="0"/>
          </a:p>
        </p:txBody>
      </p:sp>
      <p:sp>
        <p:nvSpPr>
          <p:cNvPr id="12" name="Footer Placeholder 11">
            <a:extLst>
              <a:ext uri="{FF2B5EF4-FFF2-40B4-BE49-F238E27FC236}">
                <a16:creationId xmlns:a16="http://schemas.microsoft.com/office/drawing/2014/main" id="{BEAA47B2-1E8F-7C46-A83A-80CB4B373BD0}"/>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13" name="Slide Number Placeholder 12">
            <a:extLst>
              <a:ext uri="{FF2B5EF4-FFF2-40B4-BE49-F238E27FC236}">
                <a16:creationId xmlns:a16="http://schemas.microsoft.com/office/drawing/2014/main" id="{4AE54820-1914-9143-999D-20DA4ED463FD}"/>
              </a:ext>
            </a:extLst>
          </p:cNvPr>
          <p:cNvSpPr>
            <a:spLocks noGrp="1"/>
          </p:cNvSpPr>
          <p:nvPr>
            <p:ph type="sldNum" sz="quarter" idx="12"/>
          </p:nvPr>
        </p:nvSpPr>
        <p:spPr/>
        <p:txBody>
          <a:bodyPr/>
          <a:lstStyle/>
          <a:p>
            <a:fld id="{D9453FF6-D7F3-4B4D-B9C1-97FDE6486F9B}" type="slidenum">
              <a:rPr lang="en-US" smtClean="0"/>
              <a:pPr/>
              <a:t>‹#›</a:t>
            </a:fld>
            <a:endParaRPr lang="en-US" dirty="0"/>
          </a:p>
        </p:txBody>
      </p:sp>
    </p:spTree>
    <p:extLst>
      <p:ext uri="{BB962C8B-B14F-4D97-AF65-F5344CB8AC3E}">
        <p14:creationId xmlns:p14="http://schemas.microsoft.com/office/powerpoint/2010/main" val="2584263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33925DE-A89E-524F-B817-D08CE583D9F0}"/>
              </a:ext>
            </a:extLst>
          </p:cNvPr>
          <p:cNvSpPr>
            <a:spLocks noGrp="1"/>
          </p:cNvSpPr>
          <p:nvPr>
            <p:ph type="pic" idx="1"/>
          </p:nvPr>
        </p:nvSpPr>
        <p:spPr>
          <a:xfrm>
            <a:off x="6120000" y="1620000"/>
            <a:ext cx="5400000" cy="450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Date Placeholder 7">
            <a:extLst>
              <a:ext uri="{FF2B5EF4-FFF2-40B4-BE49-F238E27FC236}">
                <a16:creationId xmlns:a16="http://schemas.microsoft.com/office/drawing/2014/main" id="{A71DBF93-7D2C-8346-AC54-C52017E94B9D}"/>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7E30D268-A202-9A47-B2A6-C19AB72FFB39}"/>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10" name="Slide Number Placeholder 9">
            <a:extLst>
              <a:ext uri="{FF2B5EF4-FFF2-40B4-BE49-F238E27FC236}">
                <a16:creationId xmlns:a16="http://schemas.microsoft.com/office/drawing/2014/main" id="{47C4D1D1-FCE0-DF42-B747-CD47CC9A5ED4}"/>
              </a:ext>
            </a:extLst>
          </p:cNvPr>
          <p:cNvSpPr>
            <a:spLocks noGrp="1"/>
          </p:cNvSpPr>
          <p:nvPr>
            <p:ph type="sldNum" sz="quarter" idx="12"/>
          </p:nvPr>
        </p:nvSpPr>
        <p:spPr/>
        <p:txBody>
          <a:bodyPr/>
          <a:lstStyle/>
          <a:p>
            <a:fld id="{D9453FF6-D7F3-4B4D-B9C1-97FDE6486F9B}" type="slidenum">
              <a:rPr lang="en-US" smtClean="0"/>
              <a:pPr/>
              <a:t>‹#›</a:t>
            </a:fld>
            <a:endParaRPr lang="en-US" dirty="0"/>
          </a:p>
        </p:txBody>
      </p:sp>
      <p:sp>
        <p:nvSpPr>
          <p:cNvPr id="11" name="Title 10">
            <a:extLst>
              <a:ext uri="{FF2B5EF4-FFF2-40B4-BE49-F238E27FC236}">
                <a16:creationId xmlns:a16="http://schemas.microsoft.com/office/drawing/2014/main" id="{661EE26C-E6A5-D240-A676-5442A788CC8A}"/>
              </a:ext>
            </a:extLst>
          </p:cNvPr>
          <p:cNvSpPr>
            <a:spLocks noGrp="1"/>
          </p:cNvSpPr>
          <p:nvPr>
            <p:ph type="title"/>
          </p:nvPr>
        </p:nvSpPr>
        <p:spPr/>
        <p:txBody>
          <a:bodyPr/>
          <a:lstStyle/>
          <a:p>
            <a:r>
              <a:rPr lang="en-US"/>
              <a:t>Click to edit Master title style</a:t>
            </a:r>
            <a:endParaRPr lang="en-US" dirty="0"/>
          </a:p>
        </p:txBody>
      </p:sp>
      <p:sp>
        <p:nvSpPr>
          <p:cNvPr id="12" name="Content Placeholder 2">
            <a:extLst>
              <a:ext uri="{FF2B5EF4-FFF2-40B4-BE49-F238E27FC236}">
                <a16:creationId xmlns:a16="http://schemas.microsoft.com/office/drawing/2014/main" id="{842B9A07-40A7-814F-8A47-E8C5ED23FBFD}"/>
              </a:ext>
            </a:extLst>
          </p:cNvPr>
          <p:cNvSpPr>
            <a:spLocks noGrp="1"/>
          </p:cNvSpPr>
          <p:nvPr>
            <p:ph sz="half" idx="13"/>
          </p:nvPr>
        </p:nvSpPr>
        <p:spPr>
          <a:xfrm>
            <a:off x="540000" y="1620000"/>
            <a:ext cx="5400000" cy="450000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2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8CD1DB-1025-D248-B3E8-AD57C57804D5}"/>
              </a:ext>
            </a:extLst>
          </p:cNvPr>
          <p:cNvSpPr>
            <a:spLocks noGrp="1"/>
          </p:cNvSpPr>
          <p:nvPr>
            <p:ph type="title"/>
          </p:nvPr>
        </p:nvSpPr>
        <p:spPr/>
        <p:txBody>
          <a:bodyPr/>
          <a:lstStyle/>
          <a:p>
            <a:r>
              <a:rPr lang="en-US"/>
              <a:t>Click to edit Master title style</a:t>
            </a:r>
          </a:p>
        </p:txBody>
      </p:sp>
      <p:sp>
        <p:nvSpPr>
          <p:cNvPr id="7" name="Date Placeholder 6">
            <a:extLst>
              <a:ext uri="{FF2B5EF4-FFF2-40B4-BE49-F238E27FC236}">
                <a16:creationId xmlns:a16="http://schemas.microsoft.com/office/drawing/2014/main" id="{FEAA7FB1-90B4-2544-BE93-D4E6796730FE}"/>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56834F93-707D-8C42-922A-B733AF7FDF53}"/>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9" name="Slide Number Placeholder 8">
            <a:extLst>
              <a:ext uri="{FF2B5EF4-FFF2-40B4-BE49-F238E27FC236}">
                <a16:creationId xmlns:a16="http://schemas.microsoft.com/office/drawing/2014/main" id="{08B9CD63-B59D-9C43-A7AA-8FB3EC3FF2C8}"/>
              </a:ext>
            </a:extLst>
          </p:cNvPr>
          <p:cNvSpPr>
            <a:spLocks noGrp="1"/>
          </p:cNvSpPr>
          <p:nvPr>
            <p:ph type="sldNum" sz="quarter" idx="12"/>
          </p:nvPr>
        </p:nvSpPr>
        <p:spPr/>
        <p:txBody>
          <a:bodyPr/>
          <a:lstStyle/>
          <a:p>
            <a:fld id="{D9453FF6-D7F3-4B4D-B9C1-97FDE6486F9B}" type="slidenum">
              <a:rPr lang="en-US" smtClean="0"/>
              <a:pPr/>
              <a:t>‹#›</a:t>
            </a:fld>
            <a:endParaRPr lang="en-US" dirty="0"/>
          </a:p>
        </p:txBody>
      </p:sp>
    </p:spTree>
    <p:extLst>
      <p:ext uri="{BB962C8B-B14F-4D97-AF65-F5344CB8AC3E}">
        <p14:creationId xmlns:p14="http://schemas.microsoft.com/office/powerpoint/2010/main" val="2256078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7" name="Picture 16" descr="A close up of a keyboard&#10;&#10;Description automatically generated with low confidence">
            <a:extLst>
              <a:ext uri="{FF2B5EF4-FFF2-40B4-BE49-F238E27FC236}">
                <a16:creationId xmlns:a16="http://schemas.microsoft.com/office/drawing/2014/main" id="{2C657F5B-9886-2046-B316-6044B5269EB2}"/>
              </a:ext>
            </a:extLst>
          </p:cNvPr>
          <p:cNvPicPr>
            <a:picLocks noChangeAspect="1"/>
          </p:cNvPicPr>
          <p:nvPr userDrawn="1"/>
        </p:nvPicPr>
        <p:blipFill rotWithShape="1">
          <a:blip r:embed="rId2">
            <a:duotone>
              <a:schemeClr val="accent1">
                <a:shade val="45000"/>
                <a:satMod val="135000"/>
              </a:schemeClr>
              <a:prstClr val="white"/>
            </a:duotone>
            <a:alphaModFix amt="90000"/>
          </a:blip>
          <a:srcRect l="-18" r="-18"/>
          <a:stretch/>
        </p:blipFill>
        <p:spPr>
          <a:xfrm>
            <a:off x="7866888" y="4167378"/>
            <a:ext cx="4325112" cy="2690622"/>
          </a:xfrm>
          <a:prstGeom prst="rect">
            <a:avLst/>
          </a:prstGeom>
        </p:spPr>
      </p:pic>
      <p:sp>
        <p:nvSpPr>
          <p:cNvPr id="3" name="Text Placeholder 2">
            <a:extLst>
              <a:ext uri="{FF2B5EF4-FFF2-40B4-BE49-F238E27FC236}">
                <a16:creationId xmlns:a16="http://schemas.microsoft.com/office/drawing/2014/main" id="{C476E98E-C777-D842-95A1-AAF9C3D140B1}"/>
              </a:ext>
            </a:extLst>
          </p:cNvPr>
          <p:cNvSpPr>
            <a:spLocks noGrp="1"/>
          </p:cNvSpPr>
          <p:nvPr>
            <p:ph type="body" idx="1" hasCustomPrompt="1"/>
          </p:nvPr>
        </p:nvSpPr>
        <p:spPr>
          <a:xfrm>
            <a:off x="540000" y="1620000"/>
            <a:ext cx="7500688" cy="1809000"/>
          </a:xfrm>
        </p:spPr>
        <p:txBody>
          <a:bodyPr>
            <a:normAutofit/>
          </a:bodyPr>
          <a:lstStyle>
            <a:lvl1pPr marL="0" indent="0">
              <a:buNone/>
              <a:defRPr sz="1600" b="0">
                <a:solidFill>
                  <a:schemeClr val="tx1">
                    <a:lumMod val="95000"/>
                    <a:lumOff val="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Conference Title</a:t>
            </a:r>
          </a:p>
          <a:p>
            <a:pPr lvl="0"/>
            <a:r>
              <a:rPr lang="en-GB" dirty="0"/>
              <a:t>00 Month 2022</a:t>
            </a:r>
          </a:p>
        </p:txBody>
      </p:sp>
      <p:sp>
        <p:nvSpPr>
          <p:cNvPr id="7" name="Title 6">
            <a:extLst>
              <a:ext uri="{FF2B5EF4-FFF2-40B4-BE49-F238E27FC236}">
                <a16:creationId xmlns:a16="http://schemas.microsoft.com/office/drawing/2014/main" id="{6F4453CA-55C3-F748-8270-65FEC47D6B9C}"/>
              </a:ext>
            </a:extLst>
          </p:cNvPr>
          <p:cNvSpPr>
            <a:spLocks noGrp="1"/>
          </p:cNvSpPr>
          <p:nvPr>
            <p:ph type="title" hasCustomPrompt="1"/>
          </p:nvPr>
        </p:nvSpPr>
        <p:spPr/>
        <p:txBody>
          <a:bodyPr/>
          <a:lstStyle>
            <a:lvl1pPr>
              <a:defRPr>
                <a:solidFill>
                  <a:schemeClr val="accent1"/>
                </a:solidFill>
              </a:defRPr>
            </a:lvl1pPr>
          </a:lstStyle>
          <a:p>
            <a:r>
              <a:rPr lang="en-GB" dirty="0"/>
              <a:t>Upcoming Events</a:t>
            </a:r>
            <a:endParaRPr lang="en-US" dirty="0"/>
          </a:p>
        </p:txBody>
      </p:sp>
      <p:sp>
        <p:nvSpPr>
          <p:cNvPr id="15" name="Footer Placeholder 14">
            <a:extLst>
              <a:ext uri="{FF2B5EF4-FFF2-40B4-BE49-F238E27FC236}">
                <a16:creationId xmlns:a16="http://schemas.microsoft.com/office/drawing/2014/main" id="{B38D153A-F6AE-AD45-AC4A-08BBB3C6F277}"/>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18" name="Text Placeholder 2">
            <a:extLst>
              <a:ext uri="{FF2B5EF4-FFF2-40B4-BE49-F238E27FC236}">
                <a16:creationId xmlns:a16="http://schemas.microsoft.com/office/drawing/2014/main" id="{0D4D2857-5099-4B4D-9F3D-354872576B12}"/>
              </a:ext>
            </a:extLst>
          </p:cNvPr>
          <p:cNvSpPr>
            <a:spLocks noGrp="1"/>
          </p:cNvSpPr>
          <p:nvPr>
            <p:ph type="body" idx="13"/>
          </p:nvPr>
        </p:nvSpPr>
        <p:spPr>
          <a:xfrm>
            <a:off x="540000" y="4500000"/>
            <a:ext cx="7502400" cy="1620000"/>
          </a:xfrm>
        </p:spPr>
        <p:txBody>
          <a:bodyPr>
            <a:normAutofit/>
          </a:bodyPr>
          <a:lstStyle>
            <a:lvl1pPr marL="0" indent="0">
              <a:buNone/>
              <a:defRPr sz="1600">
                <a:solidFill>
                  <a:schemeClr val="tx1">
                    <a:lumMod val="95000"/>
                    <a:lumOff val="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descr="Shape&#10;&#10;Description automatically generated with medium confidence">
            <a:extLst>
              <a:ext uri="{FF2B5EF4-FFF2-40B4-BE49-F238E27FC236}">
                <a16:creationId xmlns:a16="http://schemas.microsoft.com/office/drawing/2014/main" id="{5D99B1C4-5D71-CA47-9721-30D07295FA91}"/>
              </a:ext>
            </a:extLst>
          </p:cNvPr>
          <p:cNvPicPr>
            <a:picLocks noChangeAspect="1"/>
          </p:cNvPicPr>
          <p:nvPr userDrawn="1"/>
        </p:nvPicPr>
        <p:blipFill>
          <a:blip r:embed="rId3"/>
          <a:stretch>
            <a:fillRect/>
          </a:stretch>
        </p:blipFill>
        <p:spPr>
          <a:xfrm>
            <a:off x="10260000" y="216000"/>
            <a:ext cx="1676020" cy="450000"/>
          </a:xfrm>
          <a:prstGeom prst="rect">
            <a:avLst/>
          </a:prstGeom>
        </p:spPr>
      </p:pic>
    </p:spTree>
    <p:extLst>
      <p:ext uri="{BB962C8B-B14F-4D97-AF65-F5344CB8AC3E}">
        <p14:creationId xmlns:p14="http://schemas.microsoft.com/office/powerpoint/2010/main" val="303427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pic>
        <p:nvPicPr>
          <p:cNvPr id="11" name="Picture 10" descr="A close up of a keyboard&#10;&#10;Description automatically generated with low confidence">
            <a:extLst>
              <a:ext uri="{FF2B5EF4-FFF2-40B4-BE49-F238E27FC236}">
                <a16:creationId xmlns:a16="http://schemas.microsoft.com/office/drawing/2014/main" id="{670B292F-89BE-8D43-8300-70562397C905}"/>
              </a:ext>
            </a:extLst>
          </p:cNvPr>
          <p:cNvPicPr>
            <a:picLocks noChangeAspect="1"/>
          </p:cNvPicPr>
          <p:nvPr userDrawn="1"/>
        </p:nvPicPr>
        <p:blipFill>
          <a:blip r:embed="rId2"/>
          <a:stretch>
            <a:fillRect/>
          </a:stretch>
        </p:blipFill>
        <p:spPr>
          <a:xfrm>
            <a:off x="7866888" y="4167378"/>
            <a:ext cx="4325112" cy="2690622"/>
          </a:xfrm>
          <a:prstGeom prst="rect">
            <a:avLst/>
          </a:prstGeom>
        </p:spPr>
      </p:pic>
      <p:sp>
        <p:nvSpPr>
          <p:cNvPr id="12" name="Text Placeholder 2">
            <a:extLst>
              <a:ext uri="{FF2B5EF4-FFF2-40B4-BE49-F238E27FC236}">
                <a16:creationId xmlns:a16="http://schemas.microsoft.com/office/drawing/2014/main" id="{033D89A4-A0AA-EC47-A60E-9D58E6BAB4CA}"/>
              </a:ext>
            </a:extLst>
          </p:cNvPr>
          <p:cNvSpPr>
            <a:spLocks noGrp="1"/>
          </p:cNvSpPr>
          <p:nvPr>
            <p:ph type="body" idx="13"/>
          </p:nvPr>
        </p:nvSpPr>
        <p:spPr>
          <a:xfrm>
            <a:off x="540000" y="3429000"/>
            <a:ext cx="7502400" cy="2691000"/>
          </a:xfrm>
        </p:spPr>
        <p:txBody>
          <a:bodyPr>
            <a:normAutofit/>
          </a:bodyPr>
          <a:lstStyle>
            <a:lvl1pPr marL="0" indent="0">
              <a:buNone/>
              <a:defRPr sz="1600">
                <a:solidFill>
                  <a:schemeClr val="tx1">
                    <a:lumMod val="95000"/>
                    <a:lumOff val="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Shape&#10;&#10;Description automatically generated with medium confidence">
            <a:extLst>
              <a:ext uri="{FF2B5EF4-FFF2-40B4-BE49-F238E27FC236}">
                <a16:creationId xmlns:a16="http://schemas.microsoft.com/office/drawing/2014/main" id="{1954E2B3-20BC-4F42-85EC-EBD5E4FC8C3B}"/>
              </a:ext>
            </a:extLst>
          </p:cNvPr>
          <p:cNvPicPr>
            <a:picLocks noChangeAspect="1"/>
          </p:cNvPicPr>
          <p:nvPr userDrawn="1"/>
        </p:nvPicPr>
        <p:blipFill>
          <a:blip r:embed="rId3"/>
          <a:stretch>
            <a:fillRect/>
          </a:stretch>
        </p:blipFill>
        <p:spPr>
          <a:xfrm>
            <a:off x="10260000" y="216000"/>
            <a:ext cx="1676020" cy="450000"/>
          </a:xfrm>
          <a:prstGeom prst="rect">
            <a:avLst/>
          </a:prstGeom>
        </p:spPr>
      </p:pic>
    </p:spTree>
    <p:extLst>
      <p:ext uri="{BB962C8B-B14F-4D97-AF65-F5344CB8AC3E}">
        <p14:creationId xmlns:p14="http://schemas.microsoft.com/office/powerpoint/2010/main" val="1668841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A3EF46-2F9F-2945-A077-5864A592B72C}"/>
              </a:ext>
            </a:extLst>
          </p:cNvPr>
          <p:cNvSpPr>
            <a:spLocks noGrp="1"/>
          </p:cNvSpPr>
          <p:nvPr>
            <p:ph type="body" idx="1"/>
          </p:nvPr>
        </p:nvSpPr>
        <p:spPr>
          <a:xfrm>
            <a:off x="540000" y="1620000"/>
            <a:ext cx="10980000" cy="4500000"/>
          </a:xfrm>
          <a:prstGeom prst="rect">
            <a:avLst/>
          </a:prstGeom>
        </p:spPr>
        <p:txBody>
          <a:bodyPr vert="horz" lIns="9000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891EFE9-1998-A348-8D92-844467E58BCD}"/>
              </a:ext>
            </a:extLst>
          </p:cNvPr>
          <p:cNvSpPr>
            <a:spLocks noGrp="1"/>
          </p:cNvSpPr>
          <p:nvPr>
            <p:ph type="dt" sz="half" idx="2"/>
          </p:nvPr>
        </p:nvSpPr>
        <p:spPr>
          <a:xfrm>
            <a:off x="9899999" y="6471280"/>
            <a:ext cx="1080000" cy="216000"/>
          </a:xfrm>
          <a:prstGeom prst="rect">
            <a:avLst/>
          </a:prstGeom>
        </p:spPr>
        <p:txBody>
          <a:bodyPr vert="horz" lIns="90000" tIns="45720" rIns="91440" bIns="45720" rtlCol="0" anchor="ctr"/>
          <a:lstStyle>
            <a:lvl1pPr algn="l">
              <a:defRPr sz="10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8DCDBB8-5D7D-0B4A-8917-34F46CCD0279}"/>
              </a:ext>
            </a:extLst>
          </p:cNvPr>
          <p:cNvSpPr>
            <a:spLocks noGrp="1"/>
          </p:cNvSpPr>
          <p:nvPr>
            <p:ph type="ftr" sz="quarter" idx="3"/>
          </p:nvPr>
        </p:nvSpPr>
        <p:spPr>
          <a:xfrm>
            <a:off x="2700000" y="6471280"/>
            <a:ext cx="7200000" cy="216000"/>
          </a:xfrm>
          <a:prstGeom prst="rect">
            <a:avLst/>
          </a:prstGeom>
        </p:spPr>
        <p:txBody>
          <a:bodyPr vert="horz" lIns="90000" tIns="45720" rIns="91440" bIns="45720" rtlCol="0" anchor="ctr"/>
          <a:lstStyle>
            <a:lvl1pPr algn="ctr">
              <a:defRPr sz="1000">
                <a:solidFill>
                  <a:schemeClr val="tx1">
                    <a:tint val="75000"/>
                  </a:schemeClr>
                </a:solidFill>
              </a:defRPr>
            </a:lvl1pPr>
          </a:lstStyle>
          <a:p>
            <a:pPr algn="l"/>
            <a:r>
              <a:rPr lang="en-AU"/>
              <a:t>Session 13: Taxation issues arising from alternative land use of primary production land</a:t>
            </a:r>
            <a:endParaRPr lang="en-US" dirty="0"/>
          </a:p>
        </p:txBody>
      </p:sp>
      <p:sp>
        <p:nvSpPr>
          <p:cNvPr id="6" name="Slide Number Placeholder 5">
            <a:extLst>
              <a:ext uri="{FF2B5EF4-FFF2-40B4-BE49-F238E27FC236}">
                <a16:creationId xmlns:a16="http://schemas.microsoft.com/office/drawing/2014/main" id="{B178671F-DBAD-B34D-96B7-F2DCC6F399FD}"/>
              </a:ext>
            </a:extLst>
          </p:cNvPr>
          <p:cNvSpPr>
            <a:spLocks noGrp="1"/>
          </p:cNvSpPr>
          <p:nvPr>
            <p:ph type="sldNum" sz="quarter" idx="4"/>
          </p:nvPr>
        </p:nvSpPr>
        <p:spPr>
          <a:xfrm>
            <a:off x="10985155" y="6471280"/>
            <a:ext cx="540000" cy="216000"/>
          </a:xfrm>
          <a:prstGeom prst="rect">
            <a:avLst/>
          </a:prstGeom>
        </p:spPr>
        <p:txBody>
          <a:bodyPr vert="horz" lIns="90000" tIns="45720" rIns="91440" bIns="45720" rtlCol="0" anchor="ctr"/>
          <a:lstStyle>
            <a:lvl1pPr algn="r">
              <a:defRPr sz="1000">
                <a:solidFill>
                  <a:schemeClr val="tx1">
                    <a:tint val="75000"/>
                  </a:schemeClr>
                </a:solidFill>
              </a:defRPr>
            </a:lvl1pPr>
          </a:lstStyle>
          <a:p>
            <a:fld id="{D9453FF6-D7F3-4B4D-B9C1-97FDE6486F9B}" type="slidenum">
              <a:rPr lang="en-US" smtClean="0"/>
              <a:pPr/>
              <a:t>‹#›</a:t>
            </a:fld>
            <a:endParaRPr lang="en-US" dirty="0"/>
          </a:p>
        </p:txBody>
      </p:sp>
      <p:pic>
        <p:nvPicPr>
          <p:cNvPr id="9" name="Picture 8">
            <a:extLst>
              <a:ext uri="{FF2B5EF4-FFF2-40B4-BE49-F238E27FC236}">
                <a16:creationId xmlns:a16="http://schemas.microsoft.com/office/drawing/2014/main" id="{C39FF990-7890-C14C-BBE4-7EAF38462840}"/>
              </a:ext>
            </a:extLst>
          </p:cNvPr>
          <p:cNvPicPr>
            <a:picLocks noChangeAspect="1"/>
          </p:cNvPicPr>
          <p:nvPr userDrawn="1"/>
        </p:nvPicPr>
        <p:blipFill>
          <a:blip r:embed="rId13"/>
          <a:stretch>
            <a:fillRect/>
          </a:stretch>
        </p:blipFill>
        <p:spPr>
          <a:xfrm>
            <a:off x="540000" y="6471280"/>
            <a:ext cx="1713600" cy="201788"/>
          </a:xfrm>
          <a:prstGeom prst="rect">
            <a:avLst/>
          </a:prstGeom>
        </p:spPr>
      </p:pic>
      <p:sp>
        <p:nvSpPr>
          <p:cNvPr id="15" name="Title Placeholder 14">
            <a:extLst>
              <a:ext uri="{FF2B5EF4-FFF2-40B4-BE49-F238E27FC236}">
                <a16:creationId xmlns:a16="http://schemas.microsoft.com/office/drawing/2014/main" id="{99B5947F-B7FE-DB42-81F3-F67E25424510}"/>
              </a:ext>
            </a:extLst>
          </p:cNvPr>
          <p:cNvSpPr>
            <a:spLocks noGrp="1"/>
          </p:cNvSpPr>
          <p:nvPr>
            <p:ph type="title"/>
          </p:nvPr>
        </p:nvSpPr>
        <p:spPr>
          <a:xfrm>
            <a:off x="540000" y="360000"/>
            <a:ext cx="10980000" cy="900000"/>
          </a:xfrm>
          <a:prstGeom prst="rect">
            <a:avLst/>
          </a:prstGeom>
        </p:spPr>
        <p:txBody>
          <a:bodyPr vert="horz" lIns="90000" tIns="45720" rIns="91440" bIns="45720" rtlCol="0" anchor="b" anchorCtr="0">
            <a:normAutofit/>
          </a:bodyPr>
          <a:lstStyle/>
          <a:p>
            <a:r>
              <a:rPr lang="en-US"/>
              <a:t>Click to edit Master title style</a:t>
            </a:r>
            <a:endParaRPr lang="en-US" dirty="0"/>
          </a:p>
        </p:txBody>
      </p:sp>
    </p:spTree>
    <p:extLst>
      <p:ext uri="{BB962C8B-B14F-4D97-AF65-F5344CB8AC3E}">
        <p14:creationId xmlns:p14="http://schemas.microsoft.com/office/powerpoint/2010/main" val="84961357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7" r:id="rId6"/>
    <p:sldLayoutId id="2147483654" r:id="rId7"/>
    <p:sldLayoutId id="2147483660" r:id="rId8"/>
    <p:sldLayoutId id="2147483659" r:id="rId9"/>
    <p:sldLayoutId id="2147483661" r:id="rId10"/>
    <p:sldLayoutId id="2147483662" r:id="rId11"/>
  </p:sldLayoutIdLst>
  <p:hf sldNum="0" hd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720000" indent="-360000" algn="l" defTabSz="914400" rtl="0" eaLnBrk="1" latinLnBrk="0" hangingPunct="1">
        <a:lnSpc>
          <a:spcPct val="120000"/>
        </a:lnSpc>
        <a:spcBef>
          <a:spcPts val="600"/>
        </a:spcBef>
        <a:spcAft>
          <a:spcPts val="600"/>
        </a:spcAft>
        <a:buFont typeface="Wingdings" pitchFamily="2" charset="2"/>
        <a:buChar char="§"/>
        <a:defRPr sz="2400" kern="1200">
          <a:solidFill>
            <a:schemeClr val="tx1"/>
          </a:solidFill>
          <a:latin typeface="+mn-lt"/>
          <a:ea typeface="+mn-ea"/>
          <a:cs typeface="+mn-cs"/>
        </a:defRPr>
      </a:lvl2pPr>
      <a:lvl3pPr marL="1080000" indent="-360000" algn="l" defTabSz="914400" rtl="0" eaLnBrk="1" latinLnBrk="0" hangingPunct="1">
        <a:lnSpc>
          <a:spcPct val="120000"/>
        </a:lnSpc>
        <a:spcBef>
          <a:spcPts val="600"/>
        </a:spcBef>
        <a:spcAft>
          <a:spcPts val="600"/>
        </a:spcAft>
        <a:buFont typeface="Wingdings" pitchFamily="2" charset="2"/>
        <a:buChar char="§"/>
        <a:defRPr sz="2000" kern="1200">
          <a:solidFill>
            <a:schemeClr val="tx1"/>
          </a:solidFill>
          <a:latin typeface="+mn-lt"/>
          <a:ea typeface="+mn-ea"/>
          <a:cs typeface="+mn-cs"/>
        </a:defRPr>
      </a:lvl3pPr>
      <a:lvl4pPr marL="1440000" indent="-360000" algn="l" defTabSz="914400" rtl="0" eaLnBrk="1" latinLnBrk="0" hangingPunct="1">
        <a:lnSpc>
          <a:spcPct val="120000"/>
        </a:lnSpc>
        <a:spcBef>
          <a:spcPts val="600"/>
        </a:spcBef>
        <a:spcAft>
          <a:spcPts val="600"/>
        </a:spcAft>
        <a:buFont typeface="Wingdings" pitchFamily="2" charset="2"/>
        <a:buChar char="§"/>
        <a:defRPr sz="1800" kern="1200">
          <a:solidFill>
            <a:schemeClr val="tx1"/>
          </a:solidFill>
          <a:latin typeface="+mn-lt"/>
          <a:ea typeface="+mn-ea"/>
          <a:cs typeface="+mn-cs"/>
        </a:defRPr>
      </a:lvl4pPr>
      <a:lvl5pPr marL="1800000" indent="-360000" algn="l" defTabSz="914400" rtl="0" eaLnBrk="1" latinLnBrk="0" hangingPunct="1">
        <a:lnSpc>
          <a:spcPct val="120000"/>
        </a:lnSpc>
        <a:spcBef>
          <a:spcPts val="600"/>
        </a:spcBef>
        <a:spcAft>
          <a:spcPts val="600"/>
        </a:spcAft>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63" userDrawn="1">
          <p15:clr>
            <a:srgbClr val="F26B43"/>
          </p15:clr>
        </p15:guide>
        <p15:guide id="3" orient="horz" pos="844" userDrawn="1">
          <p15:clr>
            <a:srgbClr val="F26B43"/>
          </p15:clr>
        </p15:guide>
        <p15:guide id="4" pos="121" userDrawn="1">
          <p15:clr>
            <a:srgbClr val="F26B43"/>
          </p15:clr>
        </p15:guide>
        <p15:guide id="5" pos="1300" userDrawn="1">
          <p15:clr>
            <a:srgbClr val="F26B43"/>
          </p15:clr>
        </p15:guide>
        <p15:guide id="6" pos="2547" userDrawn="1">
          <p15:clr>
            <a:srgbClr val="F26B43"/>
          </p15:clr>
        </p15:guide>
        <p15:guide id="7" pos="5065" userDrawn="1">
          <p15:clr>
            <a:srgbClr val="F26B43"/>
          </p15:clr>
        </p15:guide>
        <p15:guide id="8" pos="6312" userDrawn="1">
          <p15:clr>
            <a:srgbClr val="F26B43"/>
          </p15:clr>
        </p15:guide>
        <p15:guide id="9" pos="7567" userDrawn="1">
          <p15:clr>
            <a:srgbClr val="F26B43"/>
          </p15:clr>
        </p15:guide>
        <p15:guide id="10" pos="1368" userDrawn="1">
          <p15:clr>
            <a:srgbClr val="F26B43"/>
          </p15:clr>
        </p15:guide>
        <p15:guide id="11" pos="2615" userDrawn="1">
          <p15:clr>
            <a:srgbClr val="F26B43"/>
          </p15:clr>
        </p15:guide>
        <p15:guide id="12" pos="5121" userDrawn="1">
          <p15:clr>
            <a:srgbClr val="F26B43"/>
          </p15:clr>
        </p15:guide>
        <p15:guide id="13" pos="3795" userDrawn="1">
          <p15:clr>
            <a:srgbClr val="F26B43"/>
          </p15:clr>
        </p15:guide>
        <p15:guide id="14" pos="6380" userDrawn="1">
          <p15:clr>
            <a:srgbClr val="F26B43"/>
          </p15:clr>
        </p15:guide>
        <p15:guide id="15" orient="horz" pos="119" userDrawn="1">
          <p15:clr>
            <a:srgbClr val="F26B43"/>
          </p15:clr>
        </p15:guide>
        <p15:guide id="16" orient="horz" pos="42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dcceew.gov.au/environment/biodiversity/conservation/covenants/approved-programs"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ato.gov.au/uploadedFiles/Content/SME/Forms/Request_for_valuation_conservation_covenant_program.pdf" TargetMode="External"/><Relationship Id="rId2" Type="http://schemas.openxmlformats.org/officeDocument/2006/relationships/hyperlink" Target="https://www.dcceew.gov.au/environment/biodiversity/conservation/covenants/how-to-apply" TargetMode="External"/><Relationship Id="rId1" Type="http://schemas.openxmlformats.org/officeDocument/2006/relationships/slideLayout" Target="../slideLayouts/slideLayout4.xml"/><Relationship Id="rId4" Type="http://schemas.openxmlformats.org/officeDocument/2006/relationships/hyperlink" Target="https://www.dcceew.gov.au/sites/default/files/documents/apportionment-election-form-conservation-covenants.pdf.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6B7E557A-29C9-4249-8DDA-F5D928E3663C}"/>
              </a:ext>
            </a:extLst>
          </p:cNvPr>
          <p:cNvPicPr>
            <a:picLocks noChangeAspect="1"/>
          </p:cNvPicPr>
          <p:nvPr/>
        </p:nvPicPr>
        <p:blipFill>
          <a:blip r:embed="rId2"/>
          <a:stretch>
            <a:fillRect/>
          </a:stretch>
        </p:blipFill>
        <p:spPr>
          <a:xfrm>
            <a:off x="10260000" y="216000"/>
            <a:ext cx="1676020" cy="450000"/>
          </a:xfrm>
          <a:prstGeom prst="rect">
            <a:avLst/>
          </a:prstGeom>
        </p:spPr>
      </p:pic>
      <p:sp>
        <p:nvSpPr>
          <p:cNvPr id="11" name="Title 1">
            <a:extLst>
              <a:ext uri="{FF2B5EF4-FFF2-40B4-BE49-F238E27FC236}">
                <a16:creationId xmlns:a16="http://schemas.microsoft.com/office/drawing/2014/main" id="{9B140FE1-CFA8-5944-B70F-43F5BBC80B2D}"/>
              </a:ext>
            </a:extLst>
          </p:cNvPr>
          <p:cNvSpPr>
            <a:spLocks noGrp="1"/>
          </p:cNvSpPr>
          <p:nvPr>
            <p:ph type="ctrTitle"/>
          </p:nvPr>
        </p:nvSpPr>
        <p:spPr>
          <a:xfrm>
            <a:off x="432000" y="2142508"/>
            <a:ext cx="6062318" cy="1650994"/>
          </a:xfrm>
        </p:spPr>
        <p:txBody>
          <a:bodyPr>
            <a:normAutofit/>
          </a:bodyPr>
          <a:lstStyle/>
          <a:p>
            <a:r>
              <a:rPr lang="en-AU" dirty="0"/>
              <a:t>Agribusiness </a:t>
            </a:r>
            <a:br>
              <a:rPr lang="en-AU" dirty="0"/>
            </a:br>
            <a:r>
              <a:rPr lang="en-AU" dirty="0"/>
              <a:t>Intensive</a:t>
            </a:r>
          </a:p>
        </p:txBody>
      </p:sp>
      <p:sp>
        <p:nvSpPr>
          <p:cNvPr id="12" name="Subtitle 2">
            <a:extLst>
              <a:ext uri="{FF2B5EF4-FFF2-40B4-BE49-F238E27FC236}">
                <a16:creationId xmlns:a16="http://schemas.microsoft.com/office/drawing/2014/main" id="{7CC289EF-3215-FE4E-9FA2-A710E3F52298}"/>
              </a:ext>
            </a:extLst>
          </p:cNvPr>
          <p:cNvSpPr>
            <a:spLocks noGrp="1"/>
          </p:cNvSpPr>
          <p:nvPr>
            <p:ph type="subTitle" idx="1"/>
          </p:nvPr>
        </p:nvSpPr>
        <p:spPr>
          <a:xfrm>
            <a:off x="432000" y="3793502"/>
            <a:ext cx="5435151" cy="1897011"/>
          </a:xfrm>
        </p:spPr>
        <p:txBody>
          <a:bodyPr/>
          <a:lstStyle/>
          <a:p>
            <a:r>
              <a:rPr lang="en-AU" dirty="0"/>
              <a:t>15–16 June 2023</a:t>
            </a:r>
          </a:p>
          <a:p>
            <a:r>
              <a:rPr lang="en-AU" dirty="0"/>
              <a:t>Hilton Brisbane &amp; Online</a:t>
            </a:r>
          </a:p>
        </p:txBody>
      </p:sp>
      <p:pic>
        <p:nvPicPr>
          <p:cNvPr id="3" name="Picture 2" descr="A picture containing text, grass, outdoor&#10;&#10;Description automatically generated">
            <a:extLst>
              <a:ext uri="{FF2B5EF4-FFF2-40B4-BE49-F238E27FC236}">
                <a16:creationId xmlns:a16="http://schemas.microsoft.com/office/drawing/2014/main" id="{0AB36943-4ADC-0761-67B2-88D4295E9B9C}"/>
              </a:ext>
            </a:extLst>
          </p:cNvPr>
          <p:cNvPicPr>
            <a:picLocks noChangeAspect="1"/>
          </p:cNvPicPr>
          <p:nvPr/>
        </p:nvPicPr>
        <p:blipFill>
          <a:blip r:embed="rId3"/>
          <a:stretch>
            <a:fillRect/>
          </a:stretch>
        </p:blipFill>
        <p:spPr>
          <a:xfrm>
            <a:off x="6096000" y="683571"/>
            <a:ext cx="5995280" cy="6079538"/>
          </a:xfrm>
          <a:prstGeom prst="rect">
            <a:avLst/>
          </a:prstGeom>
        </p:spPr>
      </p:pic>
    </p:spTree>
    <p:extLst>
      <p:ext uri="{BB962C8B-B14F-4D97-AF65-F5344CB8AC3E}">
        <p14:creationId xmlns:p14="http://schemas.microsoft.com/office/powerpoint/2010/main" val="76871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540000" y="1620000"/>
            <a:ext cx="11293412" cy="4500000"/>
          </a:xfrm>
        </p:spPr>
        <p:txBody>
          <a:bodyPr>
            <a:normAutofit/>
          </a:bodyPr>
          <a:lstStyle/>
          <a:p>
            <a:pPr marL="0" indent="0">
              <a:buNone/>
            </a:pPr>
            <a:r>
              <a:rPr lang="en-AU" u="sng" dirty="0">
                <a:solidFill>
                  <a:schemeClr val="accent1"/>
                </a:solidFill>
              </a:rPr>
              <a:t>Facts (additional):</a:t>
            </a:r>
          </a:p>
          <a:p>
            <a:r>
              <a:rPr lang="en-AU" dirty="0"/>
              <a:t>Copper Strings is an authority that has available compulsory powers of acquisition </a:t>
            </a:r>
          </a:p>
          <a:p>
            <a:pPr marL="0" indent="0">
              <a:buNone/>
            </a:pPr>
            <a:r>
              <a:rPr lang="en-AU" u="sng" dirty="0"/>
              <a:t>Tax outcome: </a:t>
            </a:r>
          </a:p>
          <a:p>
            <a:pPr marL="0" indent="0">
              <a:buNone/>
            </a:pPr>
            <a:r>
              <a:rPr lang="en-AU" dirty="0"/>
              <a:t>A1 event: Apportion land cost base, 50% discount, possible SBCGT or asset rollover?  Outcome: Nil Tax or some lower tax. </a:t>
            </a:r>
          </a:p>
          <a:p>
            <a:pPr marL="0" indent="0">
              <a:buNone/>
            </a:pPr>
            <a:endParaRPr lang="en-AU" dirty="0"/>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p:txBody>
          <a:bodyPr>
            <a:normAutofit fontScale="90000"/>
          </a:bodyPr>
          <a:lstStyle/>
          <a:p>
            <a:r>
              <a:rPr lang="en-US" dirty="0"/>
              <a:t>Granting an easement – compulsory acquisition Example</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126713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540000" y="1620000"/>
            <a:ext cx="11293412" cy="4500000"/>
          </a:xfrm>
        </p:spPr>
        <p:txBody>
          <a:bodyPr>
            <a:normAutofit/>
          </a:bodyPr>
          <a:lstStyle/>
          <a:p>
            <a:pPr marL="0" indent="0">
              <a:buNone/>
            </a:pPr>
            <a:r>
              <a:rPr lang="en-AU" dirty="0">
                <a:solidFill>
                  <a:schemeClr val="accent1"/>
                </a:solidFill>
              </a:rPr>
              <a:t>Additional facts:</a:t>
            </a:r>
          </a:p>
          <a:p>
            <a:pPr marL="0" indent="0">
              <a:buNone/>
            </a:pPr>
            <a:r>
              <a:rPr lang="en-AU" dirty="0"/>
              <a:t>The agreement restricts access for the landowner, requires fences to be erected and provide access to a side road for maintenance crew and installers. </a:t>
            </a:r>
          </a:p>
          <a:p>
            <a:pPr marL="0" indent="0">
              <a:buNone/>
            </a:pPr>
            <a:r>
              <a:rPr lang="en-AU" dirty="0"/>
              <a:t>Copper String can erect other structures on the site and retain the right to install underground pipes and cables in the easement. </a:t>
            </a:r>
          </a:p>
          <a:p>
            <a:pPr marL="0" indent="0">
              <a:buNone/>
            </a:pPr>
            <a:r>
              <a:rPr lang="en-AU" dirty="0"/>
              <a:t>Bill’s property is quite large, but the easement will split the back third of the property from the front.</a:t>
            </a:r>
          </a:p>
          <a:p>
            <a:pPr marL="0" indent="0">
              <a:buNone/>
            </a:pPr>
            <a:endParaRPr lang="en-AU" dirty="0"/>
          </a:p>
          <a:p>
            <a:pPr marL="0" indent="0">
              <a:buNone/>
            </a:pPr>
            <a:r>
              <a:rPr lang="en-AU" dirty="0"/>
              <a:t>We start to see some impact on the surrounding land!</a:t>
            </a:r>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p:txBody>
          <a:bodyPr>
            <a:normAutofit fontScale="90000"/>
          </a:bodyPr>
          <a:lstStyle/>
          <a:p>
            <a:r>
              <a:rPr lang="en-US" dirty="0"/>
              <a:t>Granting an easement – compulsory acquisition Example</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10960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540000" y="1620000"/>
            <a:ext cx="11293412" cy="4500000"/>
          </a:xfrm>
        </p:spPr>
        <p:txBody>
          <a:bodyPr>
            <a:normAutofit/>
          </a:bodyPr>
          <a:lstStyle/>
          <a:p>
            <a:pPr marL="0" indent="0">
              <a:buNone/>
            </a:pPr>
            <a:r>
              <a:rPr lang="en-AU" dirty="0">
                <a:solidFill>
                  <a:schemeClr val="accent1"/>
                </a:solidFill>
              </a:rPr>
              <a:t>Facts (continued):</a:t>
            </a:r>
          </a:p>
          <a:p>
            <a:pPr marL="0" indent="0">
              <a:buNone/>
            </a:pPr>
            <a:r>
              <a:rPr lang="en-AU" dirty="0"/>
              <a:t>Mustering is by helicopters being most efficient.</a:t>
            </a:r>
          </a:p>
          <a:p>
            <a:pPr marL="0" indent="0">
              <a:buNone/>
            </a:pPr>
            <a:r>
              <a:rPr lang="en-AU" dirty="0"/>
              <a:t>Organic farming practices- active cattle management to move cattle around the property, with extensive use of temporary electric fences. </a:t>
            </a:r>
          </a:p>
          <a:p>
            <a:pPr marL="0" indent="0">
              <a:buNone/>
            </a:pPr>
            <a:r>
              <a:rPr lang="en-AU" dirty="0"/>
              <a:t>Noxious weed infestation and exotic pests are becoming a real concern for property owners in the district. </a:t>
            </a:r>
          </a:p>
          <a:p>
            <a:pPr marL="0" indent="0">
              <a:buNone/>
            </a:pPr>
            <a:r>
              <a:rPr lang="en-AU" dirty="0"/>
              <a:t>Clearly there is a much bigger impact on how Bill can conduct his business on this property. Time to get his advisers involved further.</a:t>
            </a:r>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p:txBody>
          <a:bodyPr/>
          <a:lstStyle/>
          <a:p>
            <a:r>
              <a:rPr lang="en-US" dirty="0"/>
              <a:t>Granting an easement – compulsory acquisition</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163763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540000" y="1620000"/>
            <a:ext cx="11293412" cy="4500000"/>
          </a:xfrm>
        </p:spPr>
        <p:txBody>
          <a:bodyPr>
            <a:normAutofit/>
          </a:bodyPr>
          <a:lstStyle/>
          <a:p>
            <a:pPr marL="0" indent="0">
              <a:buNone/>
            </a:pPr>
            <a:endParaRPr lang="en-AU" dirty="0"/>
          </a:p>
          <a:p>
            <a:pPr marL="0" indent="0">
              <a:buNone/>
            </a:pPr>
            <a:endParaRPr lang="en-AU" dirty="0"/>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p:txBody>
          <a:bodyPr/>
          <a:lstStyle/>
          <a:p>
            <a:r>
              <a:rPr lang="en-US" dirty="0"/>
              <a:t>Granting an easement – compulsory acquisition</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3" name="TextBox 2">
            <a:extLst>
              <a:ext uri="{FF2B5EF4-FFF2-40B4-BE49-F238E27FC236}">
                <a16:creationId xmlns:a16="http://schemas.microsoft.com/office/drawing/2014/main" id="{4A28DF08-92EF-66DF-CCDF-CF83514EE275}"/>
              </a:ext>
            </a:extLst>
          </p:cNvPr>
          <p:cNvSpPr txBox="1"/>
          <p:nvPr/>
        </p:nvSpPr>
        <p:spPr>
          <a:xfrm>
            <a:off x="744071" y="1620000"/>
            <a:ext cx="9610164" cy="4154984"/>
          </a:xfrm>
          <a:prstGeom prst="rect">
            <a:avLst/>
          </a:prstGeom>
          <a:noFill/>
        </p:spPr>
        <p:txBody>
          <a:bodyPr wrap="square" rtlCol="0">
            <a:spAutoFit/>
          </a:bodyPr>
          <a:lstStyle/>
          <a:p>
            <a:r>
              <a:rPr lang="en-AU" sz="2400" dirty="0">
                <a:solidFill>
                  <a:schemeClr val="accent1"/>
                </a:solidFill>
              </a:rPr>
              <a:t>Example continues</a:t>
            </a:r>
          </a:p>
          <a:p>
            <a:endParaRPr lang="en-AU" sz="2400" dirty="0"/>
          </a:p>
          <a:p>
            <a:r>
              <a:rPr lang="en-AU" sz="2400" dirty="0"/>
              <a:t>Bill’s legal adviser outlines the restrictions Bill will have in conducting his cattle business. </a:t>
            </a:r>
          </a:p>
          <a:p>
            <a:r>
              <a:rPr lang="en-AU" sz="2400" dirty="0"/>
              <a:t>His potential tax outcome under the current </a:t>
            </a:r>
            <a:r>
              <a:rPr lang="en-AU" sz="2400"/>
              <a:t>agreement versus </a:t>
            </a:r>
            <a:r>
              <a:rPr lang="en-AU" sz="2400" dirty="0"/>
              <a:t>an amended agreement is discussed.</a:t>
            </a:r>
          </a:p>
          <a:p>
            <a:r>
              <a:rPr lang="en-AU" sz="2400" dirty="0"/>
              <a:t>Bill is also made aware that Copper String has to pay for a valuation and possibly even an economic impact review.</a:t>
            </a:r>
          </a:p>
          <a:p>
            <a:endParaRPr lang="en-AU" sz="2400" dirty="0"/>
          </a:p>
          <a:p>
            <a:r>
              <a:rPr lang="en-AU" sz="2400" dirty="0"/>
              <a:t>The valuer is briefed and offers additional impact expectations. </a:t>
            </a:r>
          </a:p>
          <a:p>
            <a:endParaRPr lang="en-AU" sz="2400" dirty="0"/>
          </a:p>
        </p:txBody>
      </p:sp>
    </p:spTree>
    <p:extLst>
      <p:ext uri="{BB962C8B-B14F-4D97-AF65-F5344CB8AC3E}">
        <p14:creationId xmlns:p14="http://schemas.microsoft.com/office/powerpoint/2010/main" val="361865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540000" y="1620000"/>
            <a:ext cx="11293412" cy="4500000"/>
          </a:xfrm>
        </p:spPr>
        <p:txBody>
          <a:bodyPr>
            <a:normAutofit/>
          </a:bodyPr>
          <a:lstStyle/>
          <a:p>
            <a:pPr marL="0" indent="0">
              <a:buNone/>
            </a:pPr>
            <a:endParaRPr lang="en-AU" dirty="0"/>
          </a:p>
          <a:p>
            <a:pPr marL="0" indent="0">
              <a:buNone/>
            </a:pPr>
            <a:endParaRPr lang="en-AU" dirty="0"/>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p:txBody>
          <a:bodyPr>
            <a:normAutofit fontScale="90000"/>
          </a:bodyPr>
          <a:lstStyle/>
          <a:p>
            <a:r>
              <a:rPr lang="en-US" dirty="0"/>
              <a:t>Granting an easement – compulsory acquisition- valuation report (example continues)</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3" name="TextBox 2">
            <a:extLst>
              <a:ext uri="{FF2B5EF4-FFF2-40B4-BE49-F238E27FC236}">
                <a16:creationId xmlns:a16="http://schemas.microsoft.com/office/drawing/2014/main" id="{4A28DF08-92EF-66DF-CCDF-CF83514EE275}"/>
              </a:ext>
            </a:extLst>
          </p:cNvPr>
          <p:cNvSpPr txBox="1"/>
          <p:nvPr/>
        </p:nvSpPr>
        <p:spPr>
          <a:xfrm>
            <a:off x="744071" y="1620000"/>
            <a:ext cx="11293412" cy="3046988"/>
          </a:xfrm>
          <a:prstGeom prst="rect">
            <a:avLst/>
          </a:prstGeom>
          <a:noFill/>
        </p:spPr>
        <p:txBody>
          <a:bodyPr wrap="square" rtlCol="0">
            <a:spAutoFit/>
          </a:bodyPr>
          <a:lstStyle/>
          <a:p>
            <a:r>
              <a:rPr lang="en-AU" sz="2400" dirty="0">
                <a:solidFill>
                  <a:schemeClr val="accent1"/>
                </a:solidFill>
              </a:rPr>
              <a:t>Valuer identifies:</a:t>
            </a:r>
          </a:p>
          <a:p>
            <a:pPr marL="342900" indent="-342900">
              <a:buFont typeface="Arial" panose="020B0604020202020204" pitchFamily="34" charset="0"/>
              <a:buChar char="•"/>
            </a:pPr>
            <a:endParaRPr lang="en-AU" sz="2400" dirty="0"/>
          </a:p>
          <a:p>
            <a:pPr marL="342900" indent="-342900">
              <a:buFont typeface="Arial" panose="020B0604020202020204" pitchFamily="34" charset="0"/>
              <a:buChar char="•"/>
            </a:pPr>
            <a:r>
              <a:rPr lang="en-AU" sz="2400" dirty="0"/>
              <a:t>Restrictions on mustering helicopter – no fly zones</a:t>
            </a:r>
          </a:p>
          <a:p>
            <a:pPr marL="342900" indent="-342900">
              <a:buFont typeface="Arial" panose="020B0604020202020204" pitchFamily="34" charset="0"/>
              <a:buChar char="•"/>
            </a:pPr>
            <a:r>
              <a:rPr lang="en-AU" sz="2400" dirty="0"/>
              <a:t>Restrictions on use of electric fences within proximity of power lines.</a:t>
            </a:r>
          </a:p>
          <a:p>
            <a:pPr marL="342900" indent="-342900">
              <a:buFont typeface="Arial" panose="020B0604020202020204" pitchFamily="34" charset="0"/>
              <a:buChar char="•"/>
            </a:pPr>
            <a:r>
              <a:rPr lang="en-AU" sz="2400" dirty="0"/>
              <a:t>Movement of cattle around easement either restricted or supervised crossing.</a:t>
            </a:r>
          </a:p>
          <a:p>
            <a:pPr marL="342900" indent="-342900">
              <a:buFont typeface="Arial" panose="020B0604020202020204" pitchFamily="34" charset="0"/>
              <a:buChar char="•"/>
            </a:pPr>
            <a:r>
              <a:rPr lang="en-AU" sz="2400" dirty="0"/>
              <a:t>Free movement of vehicles in easement and lack of supervision of use of chemicals, may increase risk of organic certification and weed and pest control.</a:t>
            </a:r>
          </a:p>
          <a:p>
            <a:endParaRPr lang="en-AU" sz="2400" dirty="0"/>
          </a:p>
        </p:txBody>
      </p:sp>
    </p:spTree>
    <p:extLst>
      <p:ext uri="{BB962C8B-B14F-4D97-AF65-F5344CB8AC3E}">
        <p14:creationId xmlns:p14="http://schemas.microsoft.com/office/powerpoint/2010/main" val="191108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540000" y="1620000"/>
            <a:ext cx="11293412" cy="4500000"/>
          </a:xfrm>
        </p:spPr>
        <p:txBody>
          <a:bodyPr>
            <a:normAutofit/>
          </a:bodyPr>
          <a:lstStyle/>
          <a:p>
            <a:pPr marL="0" indent="0">
              <a:buNone/>
            </a:pPr>
            <a:endParaRPr lang="en-AU" dirty="0"/>
          </a:p>
          <a:p>
            <a:pPr marL="0" indent="0">
              <a:buNone/>
            </a:pPr>
            <a:endParaRPr lang="en-AU" dirty="0"/>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p:txBody>
          <a:bodyPr>
            <a:normAutofit fontScale="90000"/>
          </a:bodyPr>
          <a:lstStyle/>
          <a:p>
            <a:r>
              <a:rPr lang="en-US" dirty="0"/>
              <a:t>Granting an easement – compulsory acquisition- valuation report- example continues</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3" name="TextBox 2">
            <a:extLst>
              <a:ext uri="{FF2B5EF4-FFF2-40B4-BE49-F238E27FC236}">
                <a16:creationId xmlns:a16="http://schemas.microsoft.com/office/drawing/2014/main" id="{4A28DF08-92EF-66DF-CCDF-CF83514EE275}"/>
              </a:ext>
            </a:extLst>
          </p:cNvPr>
          <p:cNvSpPr txBox="1"/>
          <p:nvPr/>
        </p:nvSpPr>
        <p:spPr>
          <a:xfrm>
            <a:off x="744071" y="1284282"/>
            <a:ext cx="8534400" cy="4524315"/>
          </a:xfrm>
          <a:prstGeom prst="rect">
            <a:avLst/>
          </a:prstGeom>
          <a:noFill/>
        </p:spPr>
        <p:txBody>
          <a:bodyPr wrap="square" rtlCol="0">
            <a:spAutoFit/>
          </a:bodyPr>
          <a:lstStyle/>
          <a:p>
            <a:r>
              <a:rPr lang="en-AU" sz="2400" dirty="0"/>
              <a:t>The valuation report identifies various components:</a:t>
            </a:r>
          </a:p>
          <a:p>
            <a:pPr marL="342900" indent="-342900">
              <a:buFont typeface="Arial" panose="020B0604020202020204" pitchFamily="34" charset="0"/>
              <a:buChar char="•"/>
            </a:pPr>
            <a:r>
              <a:rPr lang="en-AU" sz="2400" dirty="0"/>
              <a:t>Easement at $200,000</a:t>
            </a:r>
          </a:p>
          <a:p>
            <a:pPr marL="342900" indent="-342900">
              <a:buFont typeface="Arial" panose="020B0604020202020204" pitchFamily="34" charset="0"/>
              <a:buChar char="•"/>
            </a:pPr>
            <a:r>
              <a:rPr lang="en-AU" sz="2400" dirty="0"/>
              <a:t>Diminution of surrounding land $1M</a:t>
            </a:r>
          </a:p>
          <a:p>
            <a:pPr marL="342900" indent="-342900">
              <a:buFont typeface="Arial" panose="020B0604020202020204" pitchFamily="34" charset="0"/>
              <a:buChar char="•"/>
            </a:pPr>
            <a:r>
              <a:rPr lang="en-AU" sz="2400" dirty="0"/>
              <a:t>Cost to erect fences $50,000.</a:t>
            </a:r>
          </a:p>
          <a:p>
            <a:pPr marL="342900" indent="-342900">
              <a:buFont typeface="Arial" panose="020B0604020202020204" pitchFamily="34" charset="0"/>
              <a:buChar char="•"/>
            </a:pPr>
            <a:r>
              <a:rPr lang="en-AU" sz="2400" dirty="0"/>
              <a:t>$100,000, maintenance, fence  &amp; access road, and weed control for 15 years- annual report on work performed to retain funds.</a:t>
            </a:r>
          </a:p>
          <a:p>
            <a:pPr marL="342900" indent="-342900">
              <a:buFont typeface="Arial" panose="020B0604020202020204" pitchFamily="34" charset="0"/>
              <a:buChar char="•"/>
            </a:pPr>
            <a:r>
              <a:rPr lang="en-AU" sz="2400" dirty="0"/>
              <a:t>Similar properties with and without the easement and identifies the price variations. Albeit there are limited sales during the period.</a:t>
            </a:r>
          </a:p>
          <a:p>
            <a:pPr marL="342900" indent="-342900">
              <a:buFont typeface="Arial" panose="020B0604020202020204" pitchFamily="34" charset="0"/>
              <a:buChar char="•"/>
            </a:pPr>
            <a:r>
              <a:rPr lang="en-AU" sz="2400" dirty="0"/>
              <a:t>The value of the property currently $10M and the value with the easement $8.8M.</a:t>
            </a:r>
          </a:p>
        </p:txBody>
      </p:sp>
    </p:spTree>
    <p:extLst>
      <p:ext uri="{BB962C8B-B14F-4D97-AF65-F5344CB8AC3E}">
        <p14:creationId xmlns:p14="http://schemas.microsoft.com/office/powerpoint/2010/main" val="3709279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540000" y="1620000"/>
            <a:ext cx="11293412" cy="4500000"/>
          </a:xfrm>
        </p:spPr>
        <p:txBody>
          <a:bodyPr>
            <a:normAutofit/>
          </a:bodyPr>
          <a:lstStyle/>
          <a:p>
            <a:pPr marL="0" indent="0">
              <a:buNone/>
            </a:pPr>
            <a:endParaRPr lang="en-AU" dirty="0"/>
          </a:p>
          <a:p>
            <a:pPr marL="0" indent="0">
              <a:buNone/>
            </a:pPr>
            <a:endParaRPr lang="en-AU" dirty="0"/>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p:txBody>
          <a:bodyPr>
            <a:normAutofit fontScale="90000"/>
          </a:bodyPr>
          <a:lstStyle/>
          <a:p>
            <a:r>
              <a:rPr lang="en-US" dirty="0"/>
              <a:t>Granting an easement – compulsory acquisition- </a:t>
            </a:r>
            <a:r>
              <a:rPr lang="en-US" dirty="0" err="1"/>
              <a:t>finalising</a:t>
            </a:r>
            <a:r>
              <a:rPr lang="en-US" dirty="0"/>
              <a:t> the agreement – example continues</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3" name="TextBox 2">
            <a:extLst>
              <a:ext uri="{FF2B5EF4-FFF2-40B4-BE49-F238E27FC236}">
                <a16:creationId xmlns:a16="http://schemas.microsoft.com/office/drawing/2014/main" id="{4A28DF08-92EF-66DF-CCDF-CF83514EE275}"/>
              </a:ext>
            </a:extLst>
          </p:cNvPr>
          <p:cNvSpPr txBox="1"/>
          <p:nvPr/>
        </p:nvSpPr>
        <p:spPr>
          <a:xfrm>
            <a:off x="744071" y="1620000"/>
            <a:ext cx="8534400" cy="4524315"/>
          </a:xfrm>
          <a:prstGeom prst="rect">
            <a:avLst/>
          </a:prstGeom>
          <a:noFill/>
        </p:spPr>
        <p:txBody>
          <a:bodyPr wrap="square" rtlCol="0">
            <a:spAutoFit/>
          </a:bodyPr>
          <a:lstStyle/>
          <a:p>
            <a:r>
              <a:rPr lang="en-AU" sz="2400" dirty="0"/>
              <a:t>Bill’s instruction is to not push too hard as he is happy with the $1.2M and would be happy to do the maintenance and put the fence up for free as his crew are out doing this anyway.</a:t>
            </a:r>
          </a:p>
          <a:p>
            <a:endParaRPr lang="en-AU" sz="2400" dirty="0"/>
          </a:p>
          <a:p>
            <a:r>
              <a:rPr lang="en-AU" sz="2400" dirty="0"/>
              <a:t>The agreement is finalised for the $1.2M to cover the easement and diminution of the surrounding land. Although Bill is contractually required to provide the ongoing maintenance and erecting the fences, it is agreed no compensation was provided for this. </a:t>
            </a:r>
          </a:p>
          <a:p>
            <a:endParaRPr lang="en-AU" sz="2400" dirty="0"/>
          </a:p>
          <a:p>
            <a:endParaRPr lang="en-AU" sz="2400" dirty="0"/>
          </a:p>
        </p:txBody>
      </p:sp>
    </p:spTree>
    <p:extLst>
      <p:ext uri="{BB962C8B-B14F-4D97-AF65-F5344CB8AC3E}">
        <p14:creationId xmlns:p14="http://schemas.microsoft.com/office/powerpoint/2010/main" val="3785461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540000" y="1620000"/>
            <a:ext cx="11293412" cy="4500000"/>
          </a:xfrm>
        </p:spPr>
        <p:txBody>
          <a:bodyPr>
            <a:normAutofit/>
          </a:bodyPr>
          <a:lstStyle/>
          <a:p>
            <a:pPr marL="0" indent="0">
              <a:buNone/>
            </a:pPr>
            <a:endParaRPr lang="en-AU" dirty="0"/>
          </a:p>
          <a:p>
            <a:pPr marL="0" indent="0">
              <a:buNone/>
            </a:pPr>
            <a:endParaRPr lang="en-AU" dirty="0"/>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a:xfrm>
            <a:off x="455158" y="170720"/>
            <a:ext cx="10980000" cy="522000"/>
          </a:xfrm>
        </p:spPr>
        <p:txBody>
          <a:bodyPr>
            <a:normAutofit fontScale="90000"/>
          </a:bodyPr>
          <a:lstStyle/>
          <a:p>
            <a:r>
              <a:rPr lang="en-US" dirty="0"/>
              <a:t>Granting an easement – example continues</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3" name="TextBox 2">
            <a:extLst>
              <a:ext uri="{FF2B5EF4-FFF2-40B4-BE49-F238E27FC236}">
                <a16:creationId xmlns:a16="http://schemas.microsoft.com/office/drawing/2014/main" id="{4A28DF08-92EF-66DF-CCDF-CF83514EE275}"/>
              </a:ext>
            </a:extLst>
          </p:cNvPr>
          <p:cNvSpPr txBox="1"/>
          <p:nvPr/>
        </p:nvSpPr>
        <p:spPr>
          <a:xfrm>
            <a:off x="540000" y="779195"/>
            <a:ext cx="8534400" cy="7109639"/>
          </a:xfrm>
          <a:prstGeom prst="rect">
            <a:avLst/>
          </a:prstGeom>
          <a:noFill/>
        </p:spPr>
        <p:txBody>
          <a:bodyPr wrap="square" rtlCol="0">
            <a:spAutoFit/>
          </a:bodyPr>
          <a:lstStyle/>
          <a:p>
            <a:r>
              <a:rPr lang="en-AU" sz="2400" dirty="0">
                <a:solidFill>
                  <a:schemeClr val="accent1"/>
                </a:solidFill>
              </a:rPr>
              <a:t>What is the tax effect?</a:t>
            </a:r>
          </a:p>
          <a:p>
            <a:endParaRPr lang="en-AU" sz="2400" dirty="0"/>
          </a:p>
          <a:p>
            <a:r>
              <a:rPr lang="en-AU" sz="2400" dirty="0"/>
              <a:t>Proceeds $1.2M</a:t>
            </a:r>
          </a:p>
          <a:p>
            <a:pPr marL="342900" indent="-342900">
              <a:buFont typeface="Arial" panose="020B0604020202020204" pitchFamily="34" charset="0"/>
              <a:buChar char="•"/>
            </a:pPr>
            <a:r>
              <a:rPr lang="en-AU" sz="2400" dirty="0"/>
              <a:t>Attributed $200,000 for the easement</a:t>
            </a:r>
          </a:p>
          <a:p>
            <a:pPr marL="342900" indent="-342900">
              <a:buFont typeface="Arial" panose="020B0604020202020204" pitchFamily="34" charset="0"/>
              <a:buChar char="•"/>
            </a:pPr>
            <a:r>
              <a:rPr lang="en-AU" sz="2400" dirty="0"/>
              <a:t>Balance to diminution of surrounding land $1M</a:t>
            </a:r>
          </a:p>
          <a:p>
            <a:endParaRPr lang="en-AU" sz="2400" dirty="0"/>
          </a:p>
          <a:p>
            <a:r>
              <a:rPr lang="en-AU" sz="2400" dirty="0"/>
              <a:t>Determine capital gain of easement: </a:t>
            </a:r>
          </a:p>
          <a:p>
            <a:pPr marL="342900" indent="-342900">
              <a:buFont typeface="Arial" panose="020B0604020202020204" pitchFamily="34" charset="0"/>
              <a:buChar char="•"/>
            </a:pPr>
            <a:r>
              <a:rPr lang="en-AU" sz="2400" dirty="0"/>
              <a:t>Cost base $5M X $200,000/$10M = $100,000</a:t>
            </a:r>
          </a:p>
          <a:p>
            <a:pPr marL="342900" indent="-342900">
              <a:buFont typeface="Arial" panose="020B0604020202020204" pitchFamily="34" charset="0"/>
              <a:buChar char="•"/>
            </a:pPr>
            <a:r>
              <a:rPr lang="en-AU" sz="2400" dirty="0"/>
              <a:t>Capital gain $100,000 ($200,000 less $100,000)</a:t>
            </a:r>
          </a:p>
          <a:p>
            <a:pPr marL="342900" indent="-342900">
              <a:buFont typeface="Arial" panose="020B0604020202020204" pitchFamily="34" charset="0"/>
              <a:buChar char="•"/>
            </a:pPr>
            <a:r>
              <a:rPr lang="en-AU" sz="2400" dirty="0"/>
              <a:t>50% discount equals $50,000, and possible SBCGT concessions would reduce to nil.</a:t>
            </a:r>
          </a:p>
          <a:p>
            <a:endParaRPr lang="en-AU" sz="2400" dirty="0"/>
          </a:p>
          <a:p>
            <a:r>
              <a:rPr lang="en-AU" sz="2400" dirty="0"/>
              <a:t>Cost base of remaining land is now: $5M less $100,000 less $1M = $3.9M.</a:t>
            </a:r>
          </a:p>
          <a:p>
            <a:endParaRPr lang="en-AU" sz="2400" dirty="0"/>
          </a:p>
          <a:p>
            <a:endParaRPr lang="en-AU" sz="2400" dirty="0"/>
          </a:p>
          <a:p>
            <a:endParaRPr lang="en-AU" sz="2400" dirty="0"/>
          </a:p>
          <a:p>
            <a:endParaRPr lang="en-AU" sz="2400" dirty="0"/>
          </a:p>
          <a:p>
            <a:endParaRPr lang="en-AU" sz="2400" dirty="0"/>
          </a:p>
        </p:txBody>
      </p:sp>
    </p:spTree>
    <p:extLst>
      <p:ext uri="{BB962C8B-B14F-4D97-AF65-F5344CB8AC3E}">
        <p14:creationId xmlns:p14="http://schemas.microsoft.com/office/powerpoint/2010/main" val="181621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6AB3C8A-6318-068C-252D-21BBAAD0FA69}"/>
              </a:ext>
            </a:extLst>
          </p:cNvPr>
          <p:cNvGraphicFramePr>
            <a:graphicFrameLocks noGrp="1"/>
          </p:cNvGraphicFramePr>
          <p:nvPr>
            <p:ph idx="1"/>
            <p:extLst>
              <p:ext uri="{D42A27DB-BD31-4B8C-83A1-F6EECF244321}">
                <p14:modId xmlns:p14="http://schemas.microsoft.com/office/powerpoint/2010/main" val="2866919661"/>
              </p:ext>
            </p:extLst>
          </p:nvPr>
        </p:nvGraphicFramePr>
        <p:xfrm>
          <a:off x="540000" y="560753"/>
          <a:ext cx="10980738" cy="5716334"/>
        </p:xfrm>
        <a:graphic>
          <a:graphicData uri="http://schemas.openxmlformats.org/drawingml/2006/table">
            <a:tbl>
              <a:tblPr firstRow="1" bandRow="1">
                <a:tableStyleId>{5C22544A-7EE6-4342-B048-85BDC9FD1C3A}</a:tableStyleId>
              </a:tblPr>
              <a:tblGrid>
                <a:gridCol w="5490369">
                  <a:extLst>
                    <a:ext uri="{9D8B030D-6E8A-4147-A177-3AD203B41FA5}">
                      <a16:colId xmlns:a16="http://schemas.microsoft.com/office/drawing/2014/main" val="266454263"/>
                    </a:ext>
                  </a:extLst>
                </a:gridCol>
                <a:gridCol w="5490369">
                  <a:extLst>
                    <a:ext uri="{9D8B030D-6E8A-4147-A177-3AD203B41FA5}">
                      <a16:colId xmlns:a16="http://schemas.microsoft.com/office/drawing/2014/main" val="25350436"/>
                    </a:ext>
                  </a:extLst>
                </a:gridCol>
              </a:tblGrid>
              <a:tr h="348275">
                <a:tc>
                  <a:txBody>
                    <a:bodyPr/>
                    <a:lstStyle/>
                    <a:p>
                      <a:r>
                        <a:rPr lang="en-AU" dirty="0"/>
                        <a:t>Component</a:t>
                      </a:r>
                      <a:endParaRPr lang="en-GB" dirty="0"/>
                    </a:p>
                  </a:txBody>
                  <a:tcPr/>
                </a:tc>
                <a:tc>
                  <a:txBody>
                    <a:bodyPr/>
                    <a:lstStyle/>
                    <a:p>
                      <a:r>
                        <a:rPr lang="en-AU" dirty="0"/>
                        <a:t>Tax Outcome</a:t>
                      </a:r>
                      <a:endParaRPr lang="en-GB" dirty="0"/>
                    </a:p>
                  </a:txBody>
                  <a:tcPr/>
                </a:tc>
                <a:extLst>
                  <a:ext uri="{0D108BD9-81ED-4DB2-BD59-A6C34878D82A}">
                    <a16:rowId xmlns:a16="http://schemas.microsoft.com/office/drawing/2014/main" val="4090631216"/>
                  </a:ext>
                </a:extLst>
              </a:tr>
              <a:tr h="348275">
                <a:tc>
                  <a:txBody>
                    <a:bodyPr/>
                    <a:lstStyle/>
                    <a:p>
                      <a:r>
                        <a:rPr lang="en-AU" dirty="0"/>
                        <a:t>Right to seek compensation</a:t>
                      </a:r>
                      <a:endParaRPr lang="en-GB" dirty="0"/>
                    </a:p>
                  </a:txBody>
                  <a:tcPr/>
                </a:tc>
                <a:tc>
                  <a:txBody>
                    <a:bodyPr/>
                    <a:lstStyle/>
                    <a:p>
                      <a:r>
                        <a:rPr lang="en-AU" dirty="0"/>
                        <a:t>C2 event – may have very little cost base</a:t>
                      </a:r>
                      <a:endParaRPr lang="en-GB" dirty="0"/>
                    </a:p>
                  </a:txBody>
                  <a:tcPr/>
                </a:tc>
                <a:extLst>
                  <a:ext uri="{0D108BD9-81ED-4DB2-BD59-A6C34878D82A}">
                    <a16:rowId xmlns:a16="http://schemas.microsoft.com/office/drawing/2014/main" val="513638094"/>
                  </a:ext>
                </a:extLst>
              </a:tr>
              <a:tr h="609480">
                <a:tc>
                  <a:txBody>
                    <a:bodyPr/>
                    <a:lstStyle/>
                    <a:p>
                      <a:r>
                        <a:rPr lang="en-AU" dirty="0"/>
                        <a:t>The underlying asset being disposed of </a:t>
                      </a:r>
                      <a:endParaRPr lang="en-GB" dirty="0"/>
                    </a:p>
                  </a:txBody>
                  <a:tcPr/>
                </a:tc>
                <a:tc>
                  <a:txBody>
                    <a:bodyPr/>
                    <a:lstStyle/>
                    <a:p>
                      <a:r>
                        <a:rPr lang="en-AU" dirty="0"/>
                        <a:t>A1 event – apportion of cost base of land, pre-CGT, SBCGT?</a:t>
                      </a:r>
                      <a:endParaRPr lang="en-GB" dirty="0"/>
                    </a:p>
                  </a:txBody>
                  <a:tcPr/>
                </a:tc>
                <a:extLst>
                  <a:ext uri="{0D108BD9-81ED-4DB2-BD59-A6C34878D82A}">
                    <a16:rowId xmlns:a16="http://schemas.microsoft.com/office/drawing/2014/main" val="1072804049"/>
                  </a:ext>
                </a:extLst>
              </a:tr>
              <a:tr h="870686">
                <a:tc>
                  <a:txBody>
                    <a:bodyPr/>
                    <a:lstStyle/>
                    <a:p>
                      <a:r>
                        <a:rPr lang="en-AU" dirty="0"/>
                        <a:t>The underlying asset that is expected to suffer permanent damage or permanently reduced in value including surrounding land</a:t>
                      </a:r>
                      <a:endParaRPr lang="en-GB" dirty="0"/>
                    </a:p>
                  </a:txBody>
                  <a:tcPr/>
                </a:tc>
                <a:tc>
                  <a:txBody>
                    <a:bodyPr/>
                    <a:lstStyle/>
                    <a:p>
                      <a:r>
                        <a:rPr lang="en-AU" dirty="0"/>
                        <a:t>No CGT event, reduction in cost base s 110-40(3) &amp; s110-45(3). </a:t>
                      </a:r>
                      <a:endParaRPr lang="en-GB" dirty="0"/>
                    </a:p>
                  </a:txBody>
                  <a:tcPr/>
                </a:tc>
                <a:extLst>
                  <a:ext uri="{0D108BD9-81ED-4DB2-BD59-A6C34878D82A}">
                    <a16:rowId xmlns:a16="http://schemas.microsoft.com/office/drawing/2014/main" val="3872994479"/>
                  </a:ext>
                </a:extLst>
              </a:tr>
              <a:tr h="1393098">
                <a:tc>
                  <a:txBody>
                    <a:bodyPr/>
                    <a:lstStyle/>
                    <a:p>
                      <a:r>
                        <a:rPr lang="en-AU" dirty="0"/>
                        <a:t>Asset disposed of or creation of a right? (easements – voluntary or compulsory)</a:t>
                      </a:r>
                      <a:endParaRPr lang="en-GB" dirty="0"/>
                    </a:p>
                  </a:txBody>
                  <a:tcPr/>
                </a:tc>
                <a:tc>
                  <a:txBody>
                    <a:bodyPr/>
                    <a:lstStyle/>
                    <a:p>
                      <a:r>
                        <a:rPr lang="en-AU" dirty="0"/>
                        <a:t>D1 event for creation, no 50% discount, no pre-</a:t>
                      </a:r>
                      <a:r>
                        <a:rPr lang="en-AU" dirty="0" err="1"/>
                        <a:t>cgt</a:t>
                      </a:r>
                      <a:r>
                        <a:rPr lang="en-AU" dirty="0"/>
                        <a:t>, little cost base</a:t>
                      </a:r>
                    </a:p>
                    <a:p>
                      <a:r>
                        <a:rPr lang="en-AU" dirty="0"/>
                        <a:t>A1 for disposal, apportion land cost base, 50% discount, </a:t>
                      </a:r>
                    </a:p>
                    <a:p>
                      <a:r>
                        <a:rPr lang="en-AU" dirty="0"/>
                        <a:t>Both may attract SBCGT</a:t>
                      </a:r>
                      <a:endParaRPr lang="en-GB" dirty="0"/>
                    </a:p>
                  </a:txBody>
                  <a:tcPr/>
                </a:tc>
                <a:extLst>
                  <a:ext uri="{0D108BD9-81ED-4DB2-BD59-A6C34878D82A}">
                    <a16:rowId xmlns:a16="http://schemas.microsoft.com/office/drawing/2014/main" val="1835391747"/>
                  </a:ext>
                </a:extLst>
              </a:tr>
              <a:tr h="961454">
                <a:tc>
                  <a:txBody>
                    <a:bodyPr/>
                    <a:lstStyle/>
                    <a:p>
                      <a:r>
                        <a:rPr lang="en-AU" dirty="0"/>
                        <a:t>Compensation for additional costs?</a:t>
                      </a:r>
                      <a:endParaRPr lang="en-GB" dirty="0"/>
                    </a:p>
                  </a:txBody>
                  <a:tcPr/>
                </a:tc>
                <a:tc>
                  <a:txBody>
                    <a:bodyPr/>
                    <a:lstStyle/>
                    <a:p>
                      <a:r>
                        <a:rPr lang="en-AU" dirty="0"/>
                        <a:t>Is this rightly part of the aspect of reduction in value of underlying and/or surrounding land or is income (s6-5, s20-20(2)</a:t>
                      </a:r>
                      <a:endParaRPr lang="en-GB" dirty="0"/>
                    </a:p>
                  </a:txBody>
                  <a:tcPr/>
                </a:tc>
                <a:extLst>
                  <a:ext uri="{0D108BD9-81ED-4DB2-BD59-A6C34878D82A}">
                    <a16:rowId xmlns:a16="http://schemas.microsoft.com/office/drawing/2014/main" val="1498268692"/>
                  </a:ext>
                </a:extLst>
              </a:tr>
              <a:tr h="348275">
                <a:tc>
                  <a:txBody>
                    <a:bodyPr/>
                    <a:lstStyle/>
                    <a:p>
                      <a:r>
                        <a:rPr lang="en-AU" dirty="0"/>
                        <a:t>Loss of future income or disruption to business</a:t>
                      </a:r>
                      <a:endParaRPr lang="en-GB" dirty="0"/>
                    </a:p>
                  </a:txBody>
                  <a:tcPr/>
                </a:tc>
                <a:tc>
                  <a:txBody>
                    <a:bodyPr/>
                    <a:lstStyle/>
                    <a:p>
                      <a:r>
                        <a:rPr lang="en-AU" dirty="0"/>
                        <a:t>Income, s6-5.</a:t>
                      </a:r>
                      <a:endParaRPr lang="en-GB" dirty="0"/>
                    </a:p>
                  </a:txBody>
                  <a:tcPr/>
                </a:tc>
                <a:extLst>
                  <a:ext uri="{0D108BD9-81ED-4DB2-BD59-A6C34878D82A}">
                    <a16:rowId xmlns:a16="http://schemas.microsoft.com/office/drawing/2014/main" val="485812972"/>
                  </a:ext>
                </a:extLst>
              </a:tr>
              <a:tr h="609480">
                <a:tc>
                  <a:txBody>
                    <a:bodyPr/>
                    <a:lstStyle/>
                    <a:p>
                      <a:r>
                        <a:rPr lang="en-AU" dirty="0"/>
                        <a:t>Reimbursement for services to be performed by landowner</a:t>
                      </a:r>
                      <a:endParaRPr lang="en-GB" dirty="0"/>
                    </a:p>
                  </a:txBody>
                  <a:tcPr/>
                </a:tc>
                <a:tc>
                  <a:txBody>
                    <a:bodyPr/>
                    <a:lstStyle/>
                    <a:p>
                      <a:r>
                        <a:rPr lang="en-AU" dirty="0"/>
                        <a:t>Income, s6-1</a:t>
                      </a:r>
                      <a:r>
                        <a:rPr lang="en-AU"/>
                        <a:t>, s20-20(2)</a:t>
                      </a:r>
                      <a:endParaRPr lang="en-GB" dirty="0"/>
                    </a:p>
                  </a:txBody>
                  <a:tcPr/>
                </a:tc>
                <a:extLst>
                  <a:ext uri="{0D108BD9-81ED-4DB2-BD59-A6C34878D82A}">
                    <a16:rowId xmlns:a16="http://schemas.microsoft.com/office/drawing/2014/main" val="4198223561"/>
                  </a:ext>
                </a:extLst>
              </a:tr>
            </a:tbl>
          </a:graphicData>
        </a:graphic>
      </p:graphicFrame>
      <p:sp>
        <p:nvSpPr>
          <p:cNvPr id="3" name="Footer Placeholder 2">
            <a:extLst>
              <a:ext uri="{FF2B5EF4-FFF2-40B4-BE49-F238E27FC236}">
                <a16:creationId xmlns:a16="http://schemas.microsoft.com/office/drawing/2014/main" id="{CC2A1743-48D8-D291-78B4-68CDAA2E09D5}"/>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4" name="Title 3">
            <a:extLst>
              <a:ext uri="{FF2B5EF4-FFF2-40B4-BE49-F238E27FC236}">
                <a16:creationId xmlns:a16="http://schemas.microsoft.com/office/drawing/2014/main" id="{AD496E1D-E7BE-E51E-9577-EA7CFBC8ED50}"/>
              </a:ext>
            </a:extLst>
          </p:cNvPr>
          <p:cNvSpPr>
            <a:spLocks noGrp="1"/>
          </p:cNvSpPr>
          <p:nvPr>
            <p:ph type="title"/>
          </p:nvPr>
        </p:nvSpPr>
        <p:spPr>
          <a:xfrm>
            <a:off x="540000" y="28306"/>
            <a:ext cx="10980000" cy="527506"/>
          </a:xfrm>
        </p:spPr>
        <p:txBody>
          <a:bodyPr>
            <a:normAutofit fontScale="90000"/>
          </a:bodyPr>
          <a:lstStyle/>
          <a:p>
            <a:r>
              <a:rPr lang="en-AU" dirty="0"/>
              <a:t>Compensation outcomes - revisited</a:t>
            </a:r>
            <a:endParaRPr lang="en-GB" dirty="0"/>
          </a:p>
        </p:txBody>
      </p:sp>
    </p:spTree>
    <p:extLst>
      <p:ext uri="{BB962C8B-B14F-4D97-AF65-F5344CB8AC3E}">
        <p14:creationId xmlns:p14="http://schemas.microsoft.com/office/powerpoint/2010/main" val="154762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1BF5AA-E5A8-3D41-A22A-2B2CCF8C7615}"/>
              </a:ext>
            </a:extLst>
          </p:cNvPr>
          <p:cNvSpPr>
            <a:spLocks noGrp="1"/>
          </p:cNvSpPr>
          <p:nvPr>
            <p:ph sz="half" idx="1"/>
          </p:nvPr>
        </p:nvSpPr>
        <p:spPr>
          <a:xfrm>
            <a:off x="228916" y="1593837"/>
            <a:ext cx="4126268" cy="4500000"/>
          </a:xfrm>
          <a:ln>
            <a:solidFill>
              <a:schemeClr val="accent1">
                <a:lumMod val="60000"/>
                <a:lumOff val="40000"/>
              </a:schemeClr>
            </a:solidFill>
          </a:ln>
        </p:spPr>
        <p:txBody>
          <a:bodyPr>
            <a:normAutofit/>
          </a:bodyPr>
          <a:lstStyle/>
          <a:p>
            <a:r>
              <a:rPr lang="en-AU" dirty="0"/>
              <a:t>What are they</a:t>
            </a:r>
          </a:p>
          <a:p>
            <a:r>
              <a:rPr lang="en-AU" dirty="0"/>
              <a:t>Why</a:t>
            </a:r>
          </a:p>
          <a:p>
            <a:r>
              <a:rPr lang="en-AU" dirty="0"/>
              <a:t>Tax treatment</a:t>
            </a:r>
          </a:p>
          <a:p>
            <a:pPr lvl="1"/>
            <a:r>
              <a:rPr lang="en-AU" dirty="0"/>
              <a:t>Division 31 deduction</a:t>
            </a:r>
          </a:p>
          <a:p>
            <a:pPr lvl="2"/>
            <a:r>
              <a:rPr lang="en-AU" dirty="0"/>
              <a:t>An interesting ATOID</a:t>
            </a:r>
          </a:p>
          <a:p>
            <a:pPr lvl="1"/>
            <a:r>
              <a:rPr lang="en-AU" dirty="0"/>
              <a:t>D4 event</a:t>
            </a:r>
          </a:p>
          <a:p>
            <a:pPr lvl="1"/>
            <a:r>
              <a:rPr lang="en-AU" dirty="0"/>
              <a:t>Other payments</a:t>
            </a:r>
          </a:p>
          <a:p>
            <a:pPr marL="0" indent="0">
              <a:buNone/>
            </a:pPr>
            <a:endParaRPr lang="en-US" dirty="0"/>
          </a:p>
        </p:txBody>
      </p:sp>
      <p:sp>
        <p:nvSpPr>
          <p:cNvPr id="4" name="Title 3">
            <a:extLst>
              <a:ext uri="{FF2B5EF4-FFF2-40B4-BE49-F238E27FC236}">
                <a16:creationId xmlns:a16="http://schemas.microsoft.com/office/drawing/2014/main" id="{BCCCEEB9-9BD4-9C41-A535-1A779848A126}"/>
              </a:ext>
            </a:extLst>
          </p:cNvPr>
          <p:cNvSpPr>
            <a:spLocks noGrp="1"/>
          </p:cNvSpPr>
          <p:nvPr>
            <p:ph type="title"/>
          </p:nvPr>
        </p:nvSpPr>
        <p:spPr>
          <a:xfrm>
            <a:off x="228916" y="170720"/>
            <a:ext cx="5681690" cy="693837"/>
          </a:xfrm>
        </p:spPr>
        <p:txBody>
          <a:bodyPr>
            <a:noAutofit/>
          </a:bodyPr>
          <a:lstStyle/>
          <a:p>
            <a:r>
              <a:rPr lang="en-US" dirty="0"/>
              <a:t>Conservation Covenants</a:t>
            </a:r>
          </a:p>
        </p:txBody>
      </p:sp>
      <p:sp>
        <p:nvSpPr>
          <p:cNvPr id="7" name="Footer Placeholder 6">
            <a:extLst>
              <a:ext uri="{FF2B5EF4-FFF2-40B4-BE49-F238E27FC236}">
                <a16:creationId xmlns:a16="http://schemas.microsoft.com/office/drawing/2014/main" id="{99EA867F-6141-094F-BF53-4B33495D8C1A}"/>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2" name="Title 3">
            <a:extLst>
              <a:ext uri="{FF2B5EF4-FFF2-40B4-BE49-F238E27FC236}">
                <a16:creationId xmlns:a16="http://schemas.microsoft.com/office/drawing/2014/main" id="{1A30DBEA-37AB-B155-CAC1-7AE26657193B}"/>
              </a:ext>
            </a:extLst>
          </p:cNvPr>
          <p:cNvSpPr txBox="1">
            <a:spLocks/>
          </p:cNvSpPr>
          <p:nvPr/>
        </p:nvSpPr>
        <p:spPr>
          <a:xfrm>
            <a:off x="6407084" y="316394"/>
            <a:ext cx="5556000" cy="548163"/>
          </a:xfrm>
          <a:prstGeom prst="rect">
            <a:avLst/>
          </a:prstGeom>
        </p:spPr>
        <p:txBody>
          <a:bodyPr vert="horz" lIns="90000" tIns="45720" rIns="91440" bIns="45720" rtlCol="0" anchor="b" anchorCtr="0">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Biodiversity Agreements</a:t>
            </a:r>
          </a:p>
        </p:txBody>
      </p:sp>
      <p:sp>
        <p:nvSpPr>
          <p:cNvPr id="3" name="Content Placeholder 4">
            <a:extLst>
              <a:ext uri="{FF2B5EF4-FFF2-40B4-BE49-F238E27FC236}">
                <a16:creationId xmlns:a16="http://schemas.microsoft.com/office/drawing/2014/main" id="{A33E4E9B-B9E2-DE89-AC4F-C8DDE8037323}"/>
              </a:ext>
            </a:extLst>
          </p:cNvPr>
          <p:cNvSpPr txBox="1">
            <a:spLocks/>
          </p:cNvSpPr>
          <p:nvPr/>
        </p:nvSpPr>
        <p:spPr>
          <a:xfrm>
            <a:off x="6407086" y="1637443"/>
            <a:ext cx="4379221" cy="4500000"/>
          </a:xfrm>
          <a:prstGeom prst="rect">
            <a:avLst/>
          </a:prstGeom>
          <a:ln>
            <a:solidFill>
              <a:schemeClr val="accent1">
                <a:lumMod val="60000"/>
                <a:lumOff val="40000"/>
              </a:schemeClr>
            </a:solidFill>
          </a:ln>
        </p:spPr>
        <p:txBody>
          <a:bodyPr vert="horz" lIns="9000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400" kern="1200">
                <a:solidFill>
                  <a:schemeClr val="tx1"/>
                </a:solidFill>
                <a:latin typeface="+mn-lt"/>
                <a:ea typeface="+mn-ea"/>
                <a:cs typeface="+mn-cs"/>
              </a:defRPr>
            </a:lvl1pPr>
            <a:lvl2pPr marL="720000" indent="-360000" algn="l" defTabSz="914400" rtl="0" eaLnBrk="1" latinLnBrk="0" hangingPunct="1">
              <a:lnSpc>
                <a:spcPct val="120000"/>
              </a:lnSpc>
              <a:spcBef>
                <a:spcPts val="600"/>
              </a:spcBef>
              <a:spcAft>
                <a:spcPts val="600"/>
              </a:spcAft>
              <a:buFont typeface="Wingdings" pitchFamily="2" charset="2"/>
              <a:buChar char="§"/>
              <a:defRPr sz="2000" kern="1200">
                <a:solidFill>
                  <a:schemeClr val="tx1"/>
                </a:solidFill>
                <a:latin typeface="+mn-lt"/>
                <a:ea typeface="+mn-ea"/>
                <a:cs typeface="+mn-cs"/>
              </a:defRPr>
            </a:lvl2pPr>
            <a:lvl3pPr marL="1080000" indent="-360000" algn="l" defTabSz="914400" rtl="0" eaLnBrk="1" latinLnBrk="0" hangingPunct="1">
              <a:lnSpc>
                <a:spcPct val="120000"/>
              </a:lnSpc>
              <a:spcBef>
                <a:spcPts val="600"/>
              </a:spcBef>
              <a:spcAft>
                <a:spcPts val="600"/>
              </a:spcAft>
              <a:buFont typeface="Wingdings" pitchFamily="2" charset="2"/>
              <a:buChar char="§"/>
              <a:defRPr sz="1800" kern="1200">
                <a:solidFill>
                  <a:schemeClr val="tx1"/>
                </a:solidFill>
                <a:latin typeface="+mn-lt"/>
                <a:ea typeface="+mn-ea"/>
                <a:cs typeface="+mn-cs"/>
              </a:defRPr>
            </a:lvl3pPr>
            <a:lvl4pPr marL="1440000" indent="-360000" algn="l" defTabSz="914400" rtl="0" eaLnBrk="1" latinLnBrk="0" hangingPunct="1">
              <a:lnSpc>
                <a:spcPct val="120000"/>
              </a:lnSpc>
              <a:spcBef>
                <a:spcPts val="600"/>
              </a:spcBef>
              <a:spcAft>
                <a:spcPts val="600"/>
              </a:spcAft>
              <a:buFont typeface="Wingdings" pitchFamily="2" charset="2"/>
              <a:buChar char="§"/>
              <a:defRPr sz="1600" kern="1200">
                <a:solidFill>
                  <a:schemeClr val="tx1"/>
                </a:solidFill>
                <a:latin typeface="+mn-lt"/>
                <a:ea typeface="+mn-ea"/>
                <a:cs typeface="+mn-cs"/>
              </a:defRPr>
            </a:lvl4pPr>
            <a:lvl5pPr marL="1800000" indent="-360000" algn="l" defTabSz="914400" rtl="0" eaLnBrk="1" latinLnBrk="0" hangingPunct="1">
              <a:lnSpc>
                <a:spcPct val="120000"/>
              </a:lnSpc>
              <a:spcBef>
                <a:spcPts val="600"/>
              </a:spcBef>
              <a:spcAft>
                <a:spcPts val="600"/>
              </a:spcAft>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What are they</a:t>
            </a:r>
          </a:p>
          <a:p>
            <a:r>
              <a:rPr lang="en-AU" dirty="0"/>
              <a:t>Why</a:t>
            </a:r>
          </a:p>
          <a:p>
            <a:r>
              <a:rPr lang="en-AU" dirty="0"/>
              <a:t>Tax treatment</a:t>
            </a:r>
          </a:p>
          <a:p>
            <a:pPr lvl="1"/>
            <a:r>
              <a:rPr lang="en-AU" dirty="0"/>
              <a:t>Division 31 deduction? No!</a:t>
            </a:r>
          </a:p>
          <a:p>
            <a:pPr lvl="1"/>
            <a:r>
              <a:rPr lang="en-AU" dirty="0"/>
              <a:t>D4 event</a:t>
            </a:r>
          </a:p>
          <a:p>
            <a:pPr lvl="1"/>
            <a:r>
              <a:rPr lang="en-AU" dirty="0"/>
              <a:t>Other payments</a:t>
            </a:r>
          </a:p>
          <a:p>
            <a:pPr lvl="1"/>
            <a:r>
              <a:rPr lang="en-AU" dirty="0"/>
              <a:t>Sale of Biodiversity credits</a:t>
            </a:r>
          </a:p>
          <a:p>
            <a:pPr marL="0" indent="0">
              <a:buFont typeface="Wingdings" pitchFamily="2" charset="2"/>
              <a:buNone/>
            </a:pPr>
            <a:endParaRPr lang="en-US" dirty="0"/>
          </a:p>
        </p:txBody>
      </p:sp>
    </p:spTree>
    <p:extLst>
      <p:ext uri="{BB962C8B-B14F-4D97-AF65-F5344CB8AC3E}">
        <p14:creationId xmlns:p14="http://schemas.microsoft.com/office/powerpoint/2010/main" val="347019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1A6647E-D26F-EE4D-A6AD-B63AEE8B8543}"/>
              </a:ext>
            </a:extLst>
          </p:cNvPr>
          <p:cNvSpPr>
            <a:spLocks noGrp="1"/>
          </p:cNvSpPr>
          <p:nvPr>
            <p:ph type="ctrTitle"/>
          </p:nvPr>
        </p:nvSpPr>
        <p:spPr/>
        <p:txBody>
          <a:bodyPr>
            <a:normAutofit fontScale="90000"/>
          </a:bodyPr>
          <a:lstStyle/>
          <a:p>
            <a:r>
              <a:rPr lang="en-AU" sz="4000" dirty="0">
                <a:effectLst/>
              </a:rPr>
              <a:t>Session 13: Taxation issues arising from alternative land use of primary production land</a:t>
            </a:r>
            <a:endParaRPr lang="en-US" dirty="0"/>
          </a:p>
        </p:txBody>
      </p:sp>
      <p:sp>
        <p:nvSpPr>
          <p:cNvPr id="11" name="Subtitle 10">
            <a:extLst>
              <a:ext uri="{FF2B5EF4-FFF2-40B4-BE49-F238E27FC236}">
                <a16:creationId xmlns:a16="http://schemas.microsoft.com/office/drawing/2014/main" id="{82EFD991-56B1-5D43-94D6-B87C3E784D28}"/>
              </a:ext>
            </a:extLst>
          </p:cNvPr>
          <p:cNvSpPr>
            <a:spLocks noGrp="1"/>
          </p:cNvSpPr>
          <p:nvPr>
            <p:ph type="subTitle" idx="1"/>
          </p:nvPr>
        </p:nvSpPr>
        <p:spPr>
          <a:xfrm>
            <a:off x="459317" y="4526964"/>
            <a:ext cx="7500688" cy="1655999"/>
          </a:xfrm>
        </p:spPr>
        <p:txBody>
          <a:bodyPr>
            <a:normAutofit/>
          </a:bodyPr>
          <a:lstStyle/>
          <a:p>
            <a:pPr>
              <a:lnSpc>
                <a:spcPct val="100000"/>
              </a:lnSpc>
            </a:pPr>
            <a:r>
              <a:rPr lang="en-US" sz="1400" b="1" dirty="0"/>
              <a:t>Presenter: </a:t>
            </a:r>
            <a:br>
              <a:rPr lang="en-US" sz="1400" dirty="0"/>
            </a:br>
            <a:r>
              <a:rPr lang="en-US" sz="1400" dirty="0"/>
              <a:t>David Hall, CTA, Findex</a:t>
            </a:r>
            <a:br>
              <a:rPr lang="en-US" sz="1400" dirty="0"/>
            </a:br>
            <a:endParaRPr lang="en-US" sz="1400" dirty="0"/>
          </a:p>
        </p:txBody>
      </p:sp>
      <p:sp>
        <p:nvSpPr>
          <p:cNvPr id="12" name="Text Placeholder 11">
            <a:extLst>
              <a:ext uri="{FF2B5EF4-FFF2-40B4-BE49-F238E27FC236}">
                <a16:creationId xmlns:a16="http://schemas.microsoft.com/office/drawing/2014/main" id="{FD490443-4706-E143-9584-7271701B3432}"/>
              </a:ext>
            </a:extLst>
          </p:cNvPr>
          <p:cNvSpPr>
            <a:spLocks noGrp="1"/>
          </p:cNvSpPr>
          <p:nvPr>
            <p:ph type="body" sz="quarter" idx="15"/>
          </p:nvPr>
        </p:nvSpPr>
        <p:spPr/>
        <p:txBody>
          <a:bodyPr/>
          <a:lstStyle/>
          <a:p>
            <a:r>
              <a:rPr lang="en-US" sz="1400" b="1" dirty="0"/>
              <a:t>Session 13</a:t>
            </a:r>
          </a:p>
        </p:txBody>
      </p:sp>
      <p:sp>
        <p:nvSpPr>
          <p:cNvPr id="4" name="Footer Placeholder 3">
            <a:extLst>
              <a:ext uri="{FF2B5EF4-FFF2-40B4-BE49-F238E27FC236}">
                <a16:creationId xmlns:a16="http://schemas.microsoft.com/office/drawing/2014/main" id="{4C8B3A48-A4F1-6046-B42B-FEF6EDEB09F2}"/>
              </a:ext>
            </a:extLst>
          </p:cNvPr>
          <p:cNvSpPr>
            <a:spLocks noGrp="1"/>
          </p:cNvSpPr>
          <p:nvPr>
            <p:ph type="ftr" sz="quarter" idx="11"/>
          </p:nvPr>
        </p:nvSpPr>
        <p:spPr/>
        <p:txBody>
          <a:bodyPr/>
          <a:lstStyle/>
          <a:p>
            <a:pPr algn="l"/>
            <a:r>
              <a:rPr lang="en-AU" sz="1000" dirty="0">
                <a:effectLst/>
              </a:rPr>
              <a:t>Session 13: Taxation issues arising from alternative land use of primary production land</a:t>
            </a:r>
            <a:endParaRPr lang="en-US" dirty="0"/>
          </a:p>
        </p:txBody>
      </p:sp>
    </p:spTree>
    <p:extLst>
      <p:ext uri="{BB962C8B-B14F-4D97-AF65-F5344CB8AC3E}">
        <p14:creationId xmlns:p14="http://schemas.microsoft.com/office/powerpoint/2010/main" val="4009479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CCEEB9-9BD4-9C41-A535-1A779848A126}"/>
              </a:ext>
            </a:extLst>
          </p:cNvPr>
          <p:cNvSpPr>
            <a:spLocks noGrp="1"/>
          </p:cNvSpPr>
          <p:nvPr>
            <p:ph type="title"/>
          </p:nvPr>
        </p:nvSpPr>
        <p:spPr>
          <a:xfrm>
            <a:off x="2621134" y="170720"/>
            <a:ext cx="5681690" cy="515943"/>
          </a:xfrm>
        </p:spPr>
        <p:txBody>
          <a:bodyPr>
            <a:noAutofit/>
          </a:bodyPr>
          <a:lstStyle/>
          <a:p>
            <a:r>
              <a:rPr lang="en-US" dirty="0"/>
              <a:t>Conservation Covenants</a:t>
            </a:r>
          </a:p>
        </p:txBody>
      </p:sp>
      <p:sp>
        <p:nvSpPr>
          <p:cNvPr id="7" name="Footer Placeholder 6">
            <a:extLst>
              <a:ext uri="{FF2B5EF4-FFF2-40B4-BE49-F238E27FC236}">
                <a16:creationId xmlns:a16="http://schemas.microsoft.com/office/drawing/2014/main" id="{99EA867F-6141-094F-BF53-4B33495D8C1A}"/>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6" name="TextBox 5">
            <a:extLst>
              <a:ext uri="{FF2B5EF4-FFF2-40B4-BE49-F238E27FC236}">
                <a16:creationId xmlns:a16="http://schemas.microsoft.com/office/drawing/2014/main" id="{D19F0ADE-CB91-6D97-75AA-95F480F38E47}"/>
              </a:ext>
            </a:extLst>
          </p:cNvPr>
          <p:cNvSpPr txBox="1"/>
          <p:nvPr/>
        </p:nvSpPr>
        <p:spPr>
          <a:xfrm>
            <a:off x="322575" y="1256264"/>
            <a:ext cx="5139404" cy="3693319"/>
          </a:xfrm>
          <a:prstGeom prst="rect">
            <a:avLst/>
          </a:prstGeom>
          <a:noFill/>
          <a:ln>
            <a:solidFill>
              <a:schemeClr val="accent1"/>
            </a:solidFill>
          </a:ln>
        </p:spPr>
        <p:txBody>
          <a:bodyPr wrap="square" rtlCol="0">
            <a:spAutoFit/>
          </a:bodyPr>
          <a:lstStyle/>
          <a:p>
            <a:r>
              <a:rPr lang="en-AU" dirty="0"/>
              <a:t>Landowner enters into a conservation covenant over the land they own.</a:t>
            </a:r>
          </a:p>
          <a:p>
            <a:endParaRPr lang="en-AU" dirty="0"/>
          </a:p>
          <a:p>
            <a:r>
              <a:rPr lang="en-AU" dirty="0"/>
              <a:t>There is a deduction available under Division 31 equal to the decrease in the value of you the land as a result of entering into the covenant.</a:t>
            </a:r>
          </a:p>
          <a:p>
            <a:endParaRPr lang="en-AU" dirty="0"/>
          </a:p>
          <a:p>
            <a:endParaRPr lang="en-AU" dirty="0"/>
          </a:p>
          <a:p>
            <a:endParaRPr lang="en-AU" dirty="0"/>
          </a:p>
          <a:p>
            <a:r>
              <a:rPr lang="en-AU" sz="1800" u="sng" dirty="0">
                <a:solidFill>
                  <a:srgbClr val="0000FF"/>
                </a:solidFill>
                <a:effectLst/>
                <a:latin typeface="Arial" panose="020B0604020202020204" pitchFamily="34" charset="0"/>
                <a:ea typeface="MS Mincho" panose="02020609040205080304" pitchFamily="49" charset="-128"/>
                <a:cs typeface="Times New Roman" panose="02020603050405020304" pitchFamily="18" charset="0"/>
                <a:hlinkClick r:id="rId2"/>
              </a:rPr>
              <a:t>https://www.dcceew.gov.au/environment/biodiversity/conservation/covenants/approved-programs</a:t>
            </a:r>
            <a:endParaRPr lang="en-AU" sz="1800" u="sng" dirty="0">
              <a:solidFill>
                <a:srgbClr val="0000FF"/>
              </a:solidFill>
              <a:effectLst/>
              <a:latin typeface="Arial" panose="020B0604020202020204" pitchFamily="34" charset="0"/>
              <a:ea typeface="MS Mincho" panose="02020609040205080304" pitchFamily="49" charset="-128"/>
              <a:cs typeface="Times New Roman" panose="02020603050405020304" pitchFamily="18" charset="0"/>
            </a:endParaRPr>
          </a:p>
          <a:p>
            <a:endParaRPr lang="en-AU" u="sng" dirty="0">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12" name="TextBox 11">
            <a:extLst>
              <a:ext uri="{FF2B5EF4-FFF2-40B4-BE49-F238E27FC236}">
                <a16:creationId xmlns:a16="http://schemas.microsoft.com/office/drawing/2014/main" id="{4303EC24-8329-E1E9-8B44-A5A392CE2224}"/>
              </a:ext>
            </a:extLst>
          </p:cNvPr>
          <p:cNvSpPr txBox="1"/>
          <p:nvPr/>
        </p:nvSpPr>
        <p:spPr>
          <a:xfrm>
            <a:off x="6096000" y="1268318"/>
            <a:ext cx="5357091" cy="3724609"/>
          </a:xfrm>
          <a:prstGeom prst="rect">
            <a:avLst/>
          </a:prstGeom>
          <a:noFill/>
          <a:ln>
            <a:solidFill>
              <a:schemeClr val="accent1"/>
            </a:solidFill>
          </a:ln>
        </p:spPr>
        <p:txBody>
          <a:bodyPr wrap="square" rtlCol="0">
            <a:spAutoFit/>
          </a:bodyPr>
          <a:lstStyle/>
          <a:p>
            <a:pPr algn="just">
              <a:lnSpc>
                <a:spcPct val="120000"/>
              </a:lnSpc>
              <a:spcAft>
                <a:spcPts val="1000"/>
              </a:spcAft>
            </a:pPr>
            <a:r>
              <a:rPr lang="en-AU" sz="1800" i="1" dirty="0">
                <a:solidFill>
                  <a:srgbClr val="333333"/>
                </a:solidFill>
                <a:effectLst/>
                <a:ea typeface="MS Mincho" panose="02020609040205080304" pitchFamily="49" charset="-128"/>
                <a:cs typeface="Times New Roman" panose="02020603050405020304" pitchFamily="18" charset="0"/>
              </a:rPr>
              <a:t>s31.5(5) </a:t>
            </a:r>
            <a:r>
              <a:rPr lang="en-GB" sz="1800" i="1" dirty="0">
                <a:solidFill>
                  <a:srgbClr val="333333"/>
                </a:solidFill>
                <a:effectLst/>
                <a:ea typeface="Times New Roman" panose="02020603050405020304" pitchFamily="18" charset="0"/>
              </a:rPr>
              <a:t>A </a:t>
            </a:r>
            <a:r>
              <a:rPr lang="en-GB" sz="1800" i="1" dirty="0">
                <a:solidFill>
                  <a:srgbClr val="000000"/>
                </a:solidFill>
                <a:effectLst/>
                <a:ea typeface="Times New Roman" panose="02020603050405020304" pitchFamily="18" charset="0"/>
              </a:rPr>
              <a:t>conservation covenant</a:t>
            </a:r>
            <a:r>
              <a:rPr lang="en-GB" sz="1800" b="1" i="1" dirty="0">
                <a:solidFill>
                  <a:srgbClr val="333333"/>
                </a:solidFill>
                <a:effectLst/>
                <a:ea typeface="Times New Roman" panose="02020603050405020304" pitchFamily="18" charset="0"/>
              </a:rPr>
              <a:t> </a:t>
            </a:r>
            <a:r>
              <a:rPr lang="en-GB" sz="1800" i="1" dirty="0">
                <a:solidFill>
                  <a:srgbClr val="000000"/>
                </a:solidFill>
                <a:effectLst/>
                <a:ea typeface="Times New Roman" panose="02020603050405020304" pitchFamily="18" charset="0"/>
              </a:rPr>
              <a:t>over</a:t>
            </a:r>
            <a:r>
              <a:rPr lang="en-GB" sz="1800" i="1" dirty="0">
                <a:solidFill>
                  <a:srgbClr val="333333"/>
                </a:solidFill>
                <a:effectLst/>
                <a:ea typeface="Times New Roman" panose="02020603050405020304" pitchFamily="18" charset="0"/>
              </a:rPr>
              <a:t> land is a covenant that:</a:t>
            </a:r>
            <a:endParaRPr lang="en-GB" sz="1800" i="1" dirty="0">
              <a:effectLst/>
              <a:ea typeface="Times New Roman" panose="02020603050405020304" pitchFamily="18" charset="0"/>
            </a:endParaRPr>
          </a:p>
          <a:p>
            <a:pPr marL="540385" indent="-914400" algn="just">
              <a:spcAft>
                <a:spcPts val="900"/>
              </a:spcAft>
            </a:pPr>
            <a:r>
              <a:rPr lang="en-GB" sz="1800" i="1" dirty="0">
                <a:solidFill>
                  <a:srgbClr val="333333"/>
                </a:solidFill>
                <a:effectLst/>
                <a:ea typeface="Times New Roman" panose="02020603050405020304" pitchFamily="18" charset="0"/>
              </a:rPr>
              <a:t>      (a)  restricts or prohibits certain activities on the land that could degrade the environmental </a:t>
            </a:r>
            <a:r>
              <a:rPr lang="en-GB" sz="1800" i="1" dirty="0">
                <a:solidFill>
                  <a:srgbClr val="000000"/>
                </a:solidFill>
                <a:effectLst/>
                <a:ea typeface="Times New Roman" panose="02020603050405020304" pitchFamily="18" charset="0"/>
              </a:rPr>
              <a:t>value</a:t>
            </a:r>
            <a:r>
              <a:rPr lang="en-GB" sz="1800" i="1" dirty="0">
                <a:solidFill>
                  <a:srgbClr val="333333"/>
                </a:solidFill>
                <a:effectLst/>
                <a:ea typeface="Times New Roman" panose="02020603050405020304" pitchFamily="18" charset="0"/>
              </a:rPr>
              <a:t> of the land; and</a:t>
            </a:r>
            <a:endParaRPr lang="en-GB" sz="1800" i="1" dirty="0">
              <a:effectLst/>
              <a:ea typeface="Times New Roman" panose="02020603050405020304" pitchFamily="18" charset="0"/>
            </a:endParaRPr>
          </a:p>
          <a:p>
            <a:pPr marL="540385" indent="-914400" algn="just">
              <a:spcAft>
                <a:spcPts val="900"/>
              </a:spcAft>
            </a:pPr>
            <a:r>
              <a:rPr lang="en-GB" sz="1800" i="1" dirty="0">
                <a:solidFill>
                  <a:srgbClr val="333333"/>
                </a:solidFill>
                <a:effectLst/>
                <a:ea typeface="Times New Roman" panose="02020603050405020304" pitchFamily="18" charset="0"/>
              </a:rPr>
              <a:t>    (b)  is permanent and registered on the title to the land (if registration is possible); and</a:t>
            </a:r>
            <a:endParaRPr lang="en-GB" sz="1800" i="1" dirty="0">
              <a:effectLst/>
              <a:ea typeface="Times New Roman" panose="02020603050405020304" pitchFamily="18" charset="0"/>
            </a:endParaRPr>
          </a:p>
          <a:p>
            <a:pPr marL="540385" indent="-914400" algn="just">
              <a:spcAft>
                <a:spcPts val="900"/>
              </a:spcAft>
            </a:pPr>
            <a:r>
              <a:rPr lang="en-GB" sz="1800" i="1" dirty="0">
                <a:solidFill>
                  <a:srgbClr val="333333"/>
                </a:solidFill>
                <a:effectLst/>
                <a:ea typeface="Times New Roman" panose="02020603050405020304" pitchFamily="18" charset="0"/>
              </a:rPr>
              <a:t>  (c)  is approved in writing by, or is entered into </a:t>
            </a:r>
            <a:r>
              <a:rPr lang="en-GB" sz="1800" i="1" dirty="0">
                <a:solidFill>
                  <a:srgbClr val="000000"/>
                </a:solidFill>
                <a:effectLst/>
                <a:ea typeface="Times New Roman" panose="02020603050405020304" pitchFamily="18" charset="0"/>
              </a:rPr>
              <a:t>under</a:t>
            </a:r>
            <a:r>
              <a:rPr lang="en-GB" sz="1800" i="1" dirty="0">
                <a:solidFill>
                  <a:srgbClr val="333333"/>
                </a:solidFill>
                <a:effectLst/>
                <a:ea typeface="Times New Roman" panose="02020603050405020304" pitchFamily="18" charset="0"/>
              </a:rPr>
              <a:t> a program approved in writing by, the * </a:t>
            </a:r>
            <a:r>
              <a:rPr lang="en-GB" sz="1800" i="1" dirty="0">
                <a:solidFill>
                  <a:srgbClr val="000000"/>
                </a:solidFill>
                <a:effectLst/>
                <a:ea typeface="Times New Roman" panose="02020603050405020304" pitchFamily="18" charset="0"/>
              </a:rPr>
              <a:t>Environment Minister</a:t>
            </a:r>
            <a:r>
              <a:rPr lang="en-GB" sz="1800" i="1" dirty="0">
                <a:solidFill>
                  <a:srgbClr val="333333"/>
                </a:solidFill>
                <a:effectLst/>
                <a:ea typeface="Times New Roman" panose="02020603050405020304" pitchFamily="18" charset="0"/>
              </a:rPr>
              <a:t>.</a:t>
            </a:r>
          </a:p>
          <a:p>
            <a:pPr marL="540385" indent="-914400" algn="just">
              <a:spcAft>
                <a:spcPts val="900"/>
              </a:spcAft>
            </a:pPr>
            <a:endParaRPr lang="en-GB" sz="1800" i="1" dirty="0">
              <a:effectLst/>
              <a:ea typeface="Times New Roman" panose="02020603050405020304" pitchFamily="18" charset="0"/>
            </a:endParaRPr>
          </a:p>
        </p:txBody>
      </p:sp>
    </p:spTree>
    <p:extLst>
      <p:ext uri="{BB962C8B-B14F-4D97-AF65-F5344CB8AC3E}">
        <p14:creationId xmlns:p14="http://schemas.microsoft.com/office/powerpoint/2010/main" val="3203570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F6C86-2FC0-84A7-C14E-FC6B352E3B78}"/>
              </a:ext>
            </a:extLst>
          </p:cNvPr>
          <p:cNvSpPr>
            <a:spLocks noGrp="1"/>
          </p:cNvSpPr>
          <p:nvPr>
            <p:ph type="title"/>
          </p:nvPr>
        </p:nvSpPr>
        <p:spPr/>
        <p:txBody>
          <a:bodyPr/>
          <a:lstStyle/>
          <a:p>
            <a:r>
              <a:rPr lang="en-AU" dirty="0"/>
              <a:t>Diagram – Conservation covenants</a:t>
            </a:r>
            <a:endParaRPr lang="en-GB" dirty="0"/>
          </a:p>
        </p:txBody>
      </p:sp>
      <p:sp>
        <p:nvSpPr>
          <p:cNvPr id="5" name="Footer Placeholder 4">
            <a:extLst>
              <a:ext uri="{FF2B5EF4-FFF2-40B4-BE49-F238E27FC236}">
                <a16:creationId xmlns:a16="http://schemas.microsoft.com/office/drawing/2014/main" id="{62D3A8A9-28B3-2206-6D5C-E327CB308686}"/>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pic>
        <p:nvPicPr>
          <p:cNvPr id="6" name="Picture 5" descr="A picture containing text, screenshot, diagram, line&#10;&#10;Description automatically generated">
            <a:extLst>
              <a:ext uri="{FF2B5EF4-FFF2-40B4-BE49-F238E27FC236}">
                <a16:creationId xmlns:a16="http://schemas.microsoft.com/office/drawing/2014/main" id="{E57C22B1-60A7-5016-07B4-FD3D67908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0182" y="1528798"/>
            <a:ext cx="7696373" cy="4228536"/>
          </a:xfrm>
          <a:prstGeom prst="rect">
            <a:avLst/>
          </a:prstGeom>
          <a:noFill/>
          <a:ln>
            <a:noFill/>
          </a:ln>
        </p:spPr>
      </p:pic>
      <p:sp>
        <p:nvSpPr>
          <p:cNvPr id="7" name="TextBox 6">
            <a:extLst>
              <a:ext uri="{FF2B5EF4-FFF2-40B4-BE49-F238E27FC236}">
                <a16:creationId xmlns:a16="http://schemas.microsoft.com/office/drawing/2014/main" id="{DFF949B4-20C7-7047-9AFA-2C3820E35AD4}"/>
              </a:ext>
            </a:extLst>
          </p:cNvPr>
          <p:cNvSpPr txBox="1"/>
          <p:nvPr/>
        </p:nvSpPr>
        <p:spPr>
          <a:xfrm>
            <a:off x="9439564" y="4156364"/>
            <a:ext cx="2080436" cy="338554"/>
          </a:xfrm>
          <a:prstGeom prst="rect">
            <a:avLst/>
          </a:prstGeom>
          <a:noFill/>
        </p:spPr>
        <p:txBody>
          <a:bodyPr wrap="square" rtlCol="0">
            <a:spAutoFit/>
          </a:bodyPr>
          <a:lstStyle/>
          <a:p>
            <a:r>
              <a:rPr lang="en-AU" sz="1600" dirty="0"/>
              <a:t>Div. 31 deduction</a:t>
            </a:r>
            <a:endParaRPr lang="en-GB" sz="1600" dirty="0"/>
          </a:p>
        </p:txBody>
      </p:sp>
      <p:sp>
        <p:nvSpPr>
          <p:cNvPr id="8" name="TextBox 7">
            <a:extLst>
              <a:ext uri="{FF2B5EF4-FFF2-40B4-BE49-F238E27FC236}">
                <a16:creationId xmlns:a16="http://schemas.microsoft.com/office/drawing/2014/main" id="{B6A18796-013E-D12F-BB20-62FB0BB07B73}"/>
              </a:ext>
            </a:extLst>
          </p:cNvPr>
          <p:cNvSpPr txBox="1"/>
          <p:nvPr/>
        </p:nvSpPr>
        <p:spPr>
          <a:xfrm>
            <a:off x="9370292" y="5313822"/>
            <a:ext cx="2080436" cy="584775"/>
          </a:xfrm>
          <a:prstGeom prst="rect">
            <a:avLst/>
          </a:prstGeom>
          <a:noFill/>
        </p:spPr>
        <p:txBody>
          <a:bodyPr wrap="square" rtlCol="0">
            <a:spAutoFit/>
          </a:bodyPr>
          <a:lstStyle/>
          <a:p>
            <a:r>
              <a:rPr lang="en-AU" sz="1600" dirty="0"/>
              <a:t>Div. 31 deduction &amp; D4</a:t>
            </a:r>
            <a:endParaRPr lang="en-GB" sz="1600" dirty="0"/>
          </a:p>
        </p:txBody>
      </p:sp>
    </p:spTree>
    <p:extLst>
      <p:ext uri="{BB962C8B-B14F-4D97-AF65-F5344CB8AC3E}">
        <p14:creationId xmlns:p14="http://schemas.microsoft.com/office/powerpoint/2010/main" val="259252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CCEEB9-9BD4-9C41-A535-1A779848A126}"/>
              </a:ext>
            </a:extLst>
          </p:cNvPr>
          <p:cNvSpPr>
            <a:spLocks noGrp="1"/>
          </p:cNvSpPr>
          <p:nvPr>
            <p:ph type="title"/>
          </p:nvPr>
        </p:nvSpPr>
        <p:spPr>
          <a:xfrm>
            <a:off x="2621134" y="170720"/>
            <a:ext cx="5681690" cy="515943"/>
          </a:xfrm>
        </p:spPr>
        <p:txBody>
          <a:bodyPr>
            <a:noAutofit/>
          </a:bodyPr>
          <a:lstStyle/>
          <a:p>
            <a:r>
              <a:rPr lang="en-US" dirty="0"/>
              <a:t>Conservation Covenants</a:t>
            </a:r>
          </a:p>
        </p:txBody>
      </p:sp>
      <p:sp>
        <p:nvSpPr>
          <p:cNvPr id="7" name="Footer Placeholder 6">
            <a:extLst>
              <a:ext uri="{FF2B5EF4-FFF2-40B4-BE49-F238E27FC236}">
                <a16:creationId xmlns:a16="http://schemas.microsoft.com/office/drawing/2014/main" id="{99EA867F-6141-094F-BF53-4B33495D8C1A}"/>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6" name="TextBox 5">
            <a:extLst>
              <a:ext uri="{FF2B5EF4-FFF2-40B4-BE49-F238E27FC236}">
                <a16:creationId xmlns:a16="http://schemas.microsoft.com/office/drawing/2014/main" id="{D19F0ADE-CB91-6D97-75AA-95F480F38E47}"/>
              </a:ext>
            </a:extLst>
          </p:cNvPr>
          <p:cNvSpPr txBox="1"/>
          <p:nvPr/>
        </p:nvSpPr>
        <p:spPr>
          <a:xfrm>
            <a:off x="393178" y="692846"/>
            <a:ext cx="5388786" cy="3262432"/>
          </a:xfrm>
          <a:prstGeom prst="rect">
            <a:avLst/>
          </a:prstGeom>
          <a:noFill/>
          <a:ln>
            <a:solidFill>
              <a:schemeClr val="accent1">
                <a:lumMod val="60000"/>
                <a:lumOff val="40000"/>
              </a:schemeClr>
            </a:solidFill>
          </a:ln>
        </p:spPr>
        <p:txBody>
          <a:bodyPr wrap="square" rtlCol="0">
            <a:spAutoFit/>
          </a:bodyPr>
          <a:lstStyle/>
          <a:p>
            <a:r>
              <a:rPr lang="en-AU" sz="2400" dirty="0">
                <a:solidFill>
                  <a:schemeClr val="accent1"/>
                </a:solidFill>
                <a:latin typeface="Arial" panose="020B0604020202020204" pitchFamily="34" charset="0"/>
                <a:ea typeface="MS Mincho" panose="02020609040205080304" pitchFamily="49" charset="-128"/>
                <a:cs typeface="Times New Roman" panose="02020603050405020304" pitchFamily="18" charset="0"/>
              </a:rPr>
              <a:t>Eligibility (s31-5, 31-15):</a:t>
            </a:r>
          </a:p>
          <a:p>
            <a:endParaRPr lang="en-AU" sz="2400" dirty="0">
              <a:latin typeface="Arial" panose="020B0604020202020204" pitchFamily="34" charset="0"/>
              <a:ea typeface="MS Mincho" panose="02020609040205080304" pitchFamily="49" charset="-128"/>
              <a:cs typeface="Times New Roman" panose="02020603050405020304" pitchFamily="18" charset="0"/>
            </a:endParaRPr>
          </a:p>
          <a:p>
            <a:pPr marL="285750" indent="-285750">
              <a:buFont typeface="Arial" panose="020B0604020202020204" pitchFamily="34" charset="0"/>
              <a:buChar char="•"/>
            </a:pPr>
            <a:r>
              <a:rPr lang="en-AU" sz="2000" dirty="0">
                <a:latin typeface="Arial" panose="020B0604020202020204" pitchFamily="34" charset="0"/>
                <a:ea typeface="MS Mincho" panose="02020609040205080304" pitchFamily="49" charset="-128"/>
                <a:cs typeface="Times New Roman" panose="02020603050405020304" pitchFamily="18" charset="0"/>
              </a:rPr>
              <a:t>Entered into with a fund authority or institution that satisfies subdivision 30B “deductible gift recipients”  and is an approved scheme </a:t>
            </a:r>
            <a:r>
              <a:rPr lang="en-AU" sz="2000" u="sng" dirty="0">
                <a:latin typeface="Arial" panose="020B0604020202020204" pitchFamily="34" charset="0"/>
                <a:ea typeface="MS Mincho" panose="02020609040205080304" pitchFamily="49" charset="-128"/>
                <a:cs typeface="Times New Roman" panose="02020603050405020304" pitchFamily="18" charset="0"/>
              </a:rPr>
              <a:t>or</a:t>
            </a:r>
            <a:r>
              <a:rPr lang="en-AU" sz="2000" dirty="0">
                <a:latin typeface="Arial" panose="020B0604020202020204" pitchFamily="34" charset="0"/>
                <a:ea typeface="MS Mincho" panose="02020609040205080304" pitchFamily="49" charset="-128"/>
                <a:cs typeface="Times New Roman" panose="02020603050405020304" pitchFamily="18" charset="0"/>
              </a:rPr>
              <a:t> with a government authority or body (Commonwealth, state, local, territory).</a:t>
            </a:r>
          </a:p>
          <a:p>
            <a:endParaRPr lang="en-AU" sz="2000" dirty="0">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8" name="TextBox 7">
            <a:extLst>
              <a:ext uri="{FF2B5EF4-FFF2-40B4-BE49-F238E27FC236}">
                <a16:creationId xmlns:a16="http://schemas.microsoft.com/office/drawing/2014/main" id="{C65AEACD-467B-323D-C0D7-A40CA14515E2}"/>
              </a:ext>
            </a:extLst>
          </p:cNvPr>
          <p:cNvSpPr txBox="1"/>
          <p:nvPr/>
        </p:nvSpPr>
        <p:spPr>
          <a:xfrm>
            <a:off x="6044567" y="735955"/>
            <a:ext cx="5754255" cy="5109091"/>
          </a:xfrm>
          <a:prstGeom prst="rect">
            <a:avLst/>
          </a:prstGeom>
          <a:noFill/>
          <a:ln>
            <a:solidFill>
              <a:schemeClr val="accent1">
                <a:lumMod val="60000"/>
                <a:lumOff val="40000"/>
              </a:schemeClr>
            </a:solidFill>
          </a:ln>
        </p:spPr>
        <p:txBody>
          <a:bodyPr wrap="square" rtlCol="0">
            <a:spAutoFit/>
          </a:bodyPr>
          <a:lstStyle/>
          <a:p>
            <a:r>
              <a:rPr lang="en-AU" sz="2000" dirty="0">
                <a:solidFill>
                  <a:schemeClr val="accent1"/>
                </a:solidFill>
                <a:latin typeface="Arial" panose="020B0604020202020204" pitchFamily="34" charset="0"/>
                <a:ea typeface="MS Mincho" panose="02020609040205080304" pitchFamily="49" charset="-128"/>
                <a:cs typeface="Times New Roman" panose="02020603050405020304" pitchFamily="18" charset="0"/>
              </a:rPr>
              <a:t>The covenant must be:</a:t>
            </a:r>
          </a:p>
          <a:p>
            <a:pPr marL="285750" indent="-285750">
              <a:buFont typeface="Arial" panose="020B0604020202020204" pitchFamily="34" charset="0"/>
              <a:buChar char="•"/>
            </a:pPr>
            <a:r>
              <a:rPr lang="en-AU" b="1" dirty="0">
                <a:latin typeface="Arial" panose="020B0604020202020204" pitchFamily="34" charset="0"/>
                <a:ea typeface="MS Mincho" panose="02020609040205080304" pitchFamily="49" charset="-128"/>
                <a:cs typeface="Times New Roman" panose="02020603050405020304" pitchFamily="18" charset="0"/>
              </a:rPr>
              <a:t>On your land </a:t>
            </a:r>
            <a:r>
              <a:rPr lang="en-AU" dirty="0">
                <a:latin typeface="Arial" panose="020B0604020202020204" pitchFamily="34" charset="0"/>
                <a:ea typeface="MS Mincho" panose="02020609040205080304" pitchFamily="49" charset="-128"/>
                <a:cs typeface="Times New Roman" panose="02020603050405020304" pitchFamily="18" charset="0"/>
              </a:rPr>
              <a:t>(excludes leasehold</a:t>
            </a:r>
            <a:r>
              <a:rPr lang="en-AU" u="sng" dirty="0">
                <a:latin typeface="Arial" panose="020B0604020202020204" pitchFamily="34" charset="0"/>
                <a:ea typeface="MS Mincho" panose="02020609040205080304" pitchFamily="49" charset="-128"/>
                <a:cs typeface="Times New Roman" panose="02020603050405020304" pitchFamily="18" charset="0"/>
              </a:rPr>
              <a:t>)</a:t>
            </a:r>
          </a:p>
          <a:p>
            <a:pPr marL="285750" indent="-285750">
              <a:buFont typeface="Arial" panose="020B0604020202020204" pitchFamily="34" charset="0"/>
              <a:buChar char="•"/>
            </a:pPr>
            <a:r>
              <a:rPr lang="en-AU" dirty="0">
                <a:latin typeface="Arial" panose="020B0604020202020204" pitchFamily="34" charset="0"/>
                <a:ea typeface="MS Mincho" panose="02020609040205080304" pitchFamily="49" charset="-128"/>
                <a:cs typeface="Times New Roman" panose="02020603050405020304" pitchFamily="18" charset="0"/>
              </a:rPr>
              <a:t>Perpetual, and registered on title (if possible)</a:t>
            </a:r>
          </a:p>
          <a:p>
            <a:pPr marL="285750" indent="-285750">
              <a:buFont typeface="Arial" panose="020B0604020202020204" pitchFamily="34" charset="0"/>
              <a:buChar char="•"/>
            </a:pPr>
            <a:r>
              <a:rPr lang="en-AU" dirty="0">
                <a:latin typeface="Arial" panose="020B0604020202020204" pitchFamily="34" charset="0"/>
                <a:ea typeface="MS Mincho" panose="02020609040205080304" pitchFamily="49" charset="-128"/>
                <a:cs typeface="Times New Roman" panose="02020603050405020304" pitchFamily="18" charset="0"/>
              </a:rPr>
              <a:t>Restricts or prohibits activities that could degrade the environmental value of the land.</a:t>
            </a:r>
          </a:p>
          <a:p>
            <a:pPr marL="285750" indent="-285750">
              <a:buFont typeface="Arial" panose="020B0604020202020204" pitchFamily="34" charset="0"/>
              <a:buChar char="•"/>
            </a:pPr>
            <a:r>
              <a:rPr lang="en-AU" dirty="0">
                <a:latin typeface="Arial" panose="020B0604020202020204" pitchFamily="34" charset="0"/>
                <a:ea typeface="MS Mincho" panose="02020609040205080304" pitchFamily="49" charset="-128"/>
                <a:cs typeface="Times New Roman" panose="02020603050405020304" pitchFamily="18" charset="0"/>
              </a:rPr>
              <a:t>Is either approved in writing or is entered into under an approve program</a:t>
            </a:r>
          </a:p>
          <a:p>
            <a:pPr marL="285750" indent="-285750">
              <a:buFont typeface="Arial" panose="020B0604020202020204" pitchFamily="34" charset="0"/>
              <a:buChar char="•"/>
            </a:pPr>
            <a:r>
              <a:rPr lang="en-AU" dirty="0">
                <a:latin typeface="Arial" panose="020B0604020202020204" pitchFamily="34" charset="0"/>
                <a:ea typeface="MS Mincho" panose="02020609040205080304" pitchFamily="49" charset="-128"/>
                <a:cs typeface="Times New Roman" panose="02020603050405020304" pitchFamily="18" charset="0"/>
              </a:rPr>
              <a:t>You must </a:t>
            </a:r>
            <a:r>
              <a:rPr lang="en-AU" b="1" dirty="0">
                <a:latin typeface="Arial" panose="020B0604020202020204" pitchFamily="34" charset="0"/>
                <a:ea typeface="MS Mincho" panose="02020609040205080304" pitchFamily="49" charset="-128"/>
                <a:cs typeface="Times New Roman" panose="02020603050405020304" pitchFamily="18" charset="0"/>
              </a:rPr>
              <a:t>not receive </a:t>
            </a:r>
            <a:r>
              <a:rPr lang="en-AU" dirty="0">
                <a:latin typeface="Arial" panose="020B0604020202020204" pitchFamily="34" charset="0"/>
                <a:ea typeface="MS Mincho" panose="02020609040205080304" pitchFamily="49" charset="-128"/>
                <a:cs typeface="Times New Roman" panose="02020603050405020304" pitchFamily="18" charset="0"/>
              </a:rPr>
              <a:t>any money, property or </a:t>
            </a:r>
            <a:r>
              <a:rPr lang="en-AU" b="1" i="1" dirty="0">
                <a:latin typeface="Arial" panose="020B0604020202020204" pitchFamily="34" charset="0"/>
                <a:ea typeface="MS Mincho" panose="02020609040205080304" pitchFamily="49" charset="-128"/>
                <a:cs typeface="Times New Roman" panose="02020603050405020304" pitchFamily="18" charset="0"/>
              </a:rPr>
              <a:t>material benefit for entering into the covenant</a:t>
            </a:r>
          </a:p>
          <a:p>
            <a:pPr marL="285750" indent="-285750">
              <a:buFont typeface="Arial" panose="020B0604020202020204" pitchFamily="34" charset="0"/>
              <a:buChar char="•"/>
            </a:pPr>
            <a:r>
              <a:rPr lang="en-AU" dirty="0">
                <a:latin typeface="Arial" panose="020B0604020202020204" pitchFamily="34" charset="0"/>
                <a:ea typeface="MS Mincho" panose="02020609040205080304" pitchFamily="49" charset="-128"/>
                <a:cs typeface="Times New Roman" panose="02020603050405020304" pitchFamily="18" charset="0"/>
              </a:rPr>
              <a:t>There must be a decrease in value of the land as a result.</a:t>
            </a:r>
          </a:p>
          <a:p>
            <a:pPr marL="742950" lvl="1" indent="-285750">
              <a:buFont typeface="Arial" panose="020B0604020202020204" pitchFamily="34" charset="0"/>
              <a:buChar char="•"/>
            </a:pPr>
            <a:r>
              <a:rPr lang="en-AU" dirty="0">
                <a:latin typeface="Arial" panose="020B0604020202020204" pitchFamily="34" charset="0"/>
                <a:ea typeface="MS Mincho" panose="02020609040205080304" pitchFamily="49" charset="-128"/>
                <a:cs typeface="Times New Roman" panose="02020603050405020304" pitchFamily="18" charset="0"/>
              </a:rPr>
              <a:t>Decrease in value must be more than $5,000 unless land acquired within 12 months.</a:t>
            </a:r>
          </a:p>
          <a:p>
            <a:pPr marL="742950" lvl="1" indent="-285750">
              <a:buFont typeface="Arial" panose="020B0604020202020204" pitchFamily="34" charset="0"/>
              <a:buChar char="•"/>
            </a:pPr>
            <a:r>
              <a:rPr lang="en-GB" kern="100" dirty="0">
                <a:effectLst/>
                <a:latin typeface="Calibri" panose="020F0502020204030204" pitchFamily="34" charset="0"/>
                <a:ea typeface="Calibri" panose="020F0502020204030204" pitchFamily="34" charset="0"/>
                <a:cs typeface="Times New Roman" panose="02020603050405020304" pitchFamily="18" charset="0"/>
              </a:rPr>
              <a:t>Note Commissioner determines the decrease in market value, by providing a valuation certificate, the cost of the valuation is passed onto the applicant.</a:t>
            </a:r>
          </a:p>
          <a:p>
            <a:pPr marL="285750" indent="-285750">
              <a:buFont typeface="Arial" panose="020B0604020202020204" pitchFamily="34" charset="0"/>
              <a:buChar char="•"/>
            </a:pPr>
            <a:endParaRPr lang="en-AU" dirty="0">
              <a:latin typeface="Arial" panose="020B060402020202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775981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930B9-A568-42C7-496C-3F3F5DDB70CC}"/>
              </a:ext>
            </a:extLst>
          </p:cNvPr>
          <p:cNvSpPr>
            <a:spLocks noGrp="1"/>
          </p:cNvSpPr>
          <p:nvPr>
            <p:ph sz="half" idx="1"/>
          </p:nvPr>
        </p:nvSpPr>
        <p:spPr>
          <a:xfrm>
            <a:off x="475345" y="1250546"/>
            <a:ext cx="5400000" cy="4500000"/>
          </a:xfrm>
          <a:ln>
            <a:solidFill>
              <a:schemeClr val="accent1"/>
            </a:solidFill>
          </a:ln>
        </p:spPr>
        <p:txBody>
          <a:bodyPr/>
          <a:lstStyle/>
          <a:p>
            <a:pPr algn="just"/>
            <a:r>
              <a:rPr lang="en-AU" sz="1600" dirty="0">
                <a:effectLst/>
                <a:latin typeface="Arial" panose="020B0604020202020204" pitchFamily="34" charset="0"/>
                <a:ea typeface="MS Mincho" panose="02020609040205080304" pitchFamily="49" charset="-128"/>
                <a:cs typeface="Times New Roman" panose="02020603050405020304" pitchFamily="18" charset="0"/>
              </a:rPr>
              <a:t>To obtain the deduction you must not receive any money, property or </a:t>
            </a:r>
            <a:r>
              <a:rPr lang="en-AU" sz="1600" b="1" i="1" dirty="0">
                <a:effectLst/>
                <a:latin typeface="Arial" panose="020B0604020202020204" pitchFamily="34" charset="0"/>
                <a:ea typeface="MS Mincho" panose="02020609040205080304" pitchFamily="49" charset="-128"/>
                <a:cs typeface="Times New Roman" panose="02020603050405020304" pitchFamily="18" charset="0"/>
              </a:rPr>
              <a:t>material benefit for entering into the covenant. </a:t>
            </a:r>
          </a:p>
          <a:p>
            <a:pPr algn="just"/>
            <a:r>
              <a:rPr lang="en-AU" sz="1600" dirty="0">
                <a:latin typeface="Arial" panose="020B0604020202020204" pitchFamily="34" charset="0"/>
                <a:ea typeface="MS Mincho" panose="02020609040205080304" pitchFamily="49" charset="-128"/>
                <a:cs typeface="Times New Roman" panose="02020603050405020304" pitchFamily="18" charset="0"/>
              </a:rPr>
              <a:t>This would exclude covenants under the biodiversity scheme from obtaining a  deduction.</a:t>
            </a:r>
          </a:p>
          <a:p>
            <a:pPr algn="just"/>
            <a:r>
              <a:rPr lang="en-AU" sz="1600" dirty="0">
                <a:latin typeface="Arial" panose="020B0604020202020204" pitchFamily="34" charset="0"/>
                <a:ea typeface="MS Mincho" panose="02020609040205080304" pitchFamily="49" charset="-128"/>
                <a:cs typeface="Times New Roman" panose="02020603050405020304" pitchFamily="18" charset="0"/>
              </a:rPr>
              <a:t>Material benefit may exclude payments received to maintain the covenant area. See ATOID 2002/678 – </a:t>
            </a:r>
            <a:r>
              <a:rPr lang="en-AU" sz="1600" i="1" dirty="0">
                <a:latin typeface="Arial" panose="020B0604020202020204" pitchFamily="34" charset="0"/>
                <a:ea typeface="MS Mincho" panose="02020609040205080304" pitchFamily="49" charset="-128"/>
                <a:cs typeface="Times New Roman" panose="02020603050405020304" pitchFamily="18" charset="0"/>
              </a:rPr>
              <a:t>Material benefit</a:t>
            </a:r>
          </a:p>
          <a:p>
            <a:pPr algn="just"/>
            <a:r>
              <a:rPr lang="en-AU" sz="1600" dirty="0">
                <a:latin typeface="Arial" panose="020B0604020202020204" pitchFamily="34" charset="0"/>
                <a:ea typeface="MS Mincho" panose="02020609040205080304" pitchFamily="49" charset="-128"/>
                <a:cs typeface="Times New Roman" panose="02020603050405020304" pitchFamily="18" charset="0"/>
              </a:rPr>
              <a:t>May not exclude carbon credits later claimed.</a:t>
            </a:r>
          </a:p>
          <a:p>
            <a:pPr marL="0" indent="0">
              <a:buNone/>
            </a:pPr>
            <a:endParaRPr lang="en-GB" b="1" i="1" dirty="0"/>
          </a:p>
        </p:txBody>
      </p:sp>
      <p:sp>
        <p:nvSpPr>
          <p:cNvPr id="4" name="Title 3">
            <a:extLst>
              <a:ext uri="{FF2B5EF4-FFF2-40B4-BE49-F238E27FC236}">
                <a16:creationId xmlns:a16="http://schemas.microsoft.com/office/drawing/2014/main" id="{945C1F5D-87E1-96AC-9B84-41B2D5658CE1}"/>
              </a:ext>
            </a:extLst>
          </p:cNvPr>
          <p:cNvSpPr>
            <a:spLocks noGrp="1"/>
          </p:cNvSpPr>
          <p:nvPr>
            <p:ph type="title"/>
          </p:nvPr>
        </p:nvSpPr>
        <p:spPr>
          <a:xfrm>
            <a:off x="540000" y="271091"/>
            <a:ext cx="10980000" cy="609818"/>
          </a:xfrm>
        </p:spPr>
        <p:txBody>
          <a:bodyPr/>
          <a:lstStyle/>
          <a:p>
            <a:r>
              <a:rPr lang="en-AU" dirty="0"/>
              <a:t>Material benefit for entering into covenant</a:t>
            </a:r>
            <a:endParaRPr lang="en-GB" dirty="0"/>
          </a:p>
        </p:txBody>
      </p:sp>
      <p:sp>
        <p:nvSpPr>
          <p:cNvPr id="5" name="Footer Placeholder 4">
            <a:extLst>
              <a:ext uri="{FF2B5EF4-FFF2-40B4-BE49-F238E27FC236}">
                <a16:creationId xmlns:a16="http://schemas.microsoft.com/office/drawing/2014/main" id="{29A2B8F3-FAFB-28FC-E20F-FA520B3303E9}"/>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6" name="Content Placeholder 1">
            <a:extLst>
              <a:ext uri="{FF2B5EF4-FFF2-40B4-BE49-F238E27FC236}">
                <a16:creationId xmlns:a16="http://schemas.microsoft.com/office/drawing/2014/main" id="{4A46808C-F27A-A50E-D7D0-33A125F592CB}"/>
              </a:ext>
            </a:extLst>
          </p:cNvPr>
          <p:cNvSpPr txBox="1">
            <a:spLocks/>
          </p:cNvSpPr>
          <p:nvPr/>
        </p:nvSpPr>
        <p:spPr>
          <a:xfrm>
            <a:off x="6030000" y="1245639"/>
            <a:ext cx="6011855" cy="4500000"/>
          </a:xfrm>
          <a:prstGeom prst="rect">
            <a:avLst/>
          </a:prstGeom>
          <a:ln>
            <a:solidFill>
              <a:schemeClr val="accent1"/>
            </a:solidFill>
          </a:ln>
        </p:spPr>
        <p:txBody>
          <a:bodyPr vert="horz" lIns="9000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itchFamily="2" charset="2"/>
              <a:buChar char="§"/>
              <a:defRPr sz="2400" kern="1200">
                <a:solidFill>
                  <a:schemeClr val="tx1"/>
                </a:solidFill>
                <a:latin typeface="+mn-lt"/>
                <a:ea typeface="+mn-ea"/>
                <a:cs typeface="+mn-cs"/>
              </a:defRPr>
            </a:lvl1pPr>
            <a:lvl2pPr marL="720000" indent="-360000" algn="l" defTabSz="914400" rtl="0" eaLnBrk="1" latinLnBrk="0" hangingPunct="1">
              <a:lnSpc>
                <a:spcPct val="120000"/>
              </a:lnSpc>
              <a:spcBef>
                <a:spcPts val="600"/>
              </a:spcBef>
              <a:spcAft>
                <a:spcPts val="600"/>
              </a:spcAft>
              <a:buFont typeface="Wingdings" pitchFamily="2" charset="2"/>
              <a:buChar char="§"/>
              <a:defRPr sz="2000" kern="1200">
                <a:solidFill>
                  <a:schemeClr val="tx1"/>
                </a:solidFill>
                <a:latin typeface="+mn-lt"/>
                <a:ea typeface="+mn-ea"/>
                <a:cs typeface="+mn-cs"/>
              </a:defRPr>
            </a:lvl2pPr>
            <a:lvl3pPr marL="1080000" indent="-360000" algn="l" defTabSz="914400" rtl="0" eaLnBrk="1" latinLnBrk="0" hangingPunct="1">
              <a:lnSpc>
                <a:spcPct val="120000"/>
              </a:lnSpc>
              <a:spcBef>
                <a:spcPts val="600"/>
              </a:spcBef>
              <a:spcAft>
                <a:spcPts val="600"/>
              </a:spcAft>
              <a:buFont typeface="Wingdings" pitchFamily="2" charset="2"/>
              <a:buChar char="§"/>
              <a:defRPr sz="1800" kern="1200">
                <a:solidFill>
                  <a:schemeClr val="tx1"/>
                </a:solidFill>
                <a:latin typeface="+mn-lt"/>
                <a:ea typeface="+mn-ea"/>
                <a:cs typeface="+mn-cs"/>
              </a:defRPr>
            </a:lvl3pPr>
            <a:lvl4pPr marL="1440000" indent="-360000" algn="l" defTabSz="914400" rtl="0" eaLnBrk="1" latinLnBrk="0" hangingPunct="1">
              <a:lnSpc>
                <a:spcPct val="120000"/>
              </a:lnSpc>
              <a:spcBef>
                <a:spcPts val="600"/>
              </a:spcBef>
              <a:spcAft>
                <a:spcPts val="600"/>
              </a:spcAft>
              <a:buFont typeface="Wingdings" pitchFamily="2" charset="2"/>
              <a:buChar char="§"/>
              <a:defRPr sz="1600" kern="1200">
                <a:solidFill>
                  <a:schemeClr val="tx1"/>
                </a:solidFill>
                <a:latin typeface="+mn-lt"/>
                <a:ea typeface="+mn-ea"/>
                <a:cs typeface="+mn-cs"/>
              </a:defRPr>
            </a:lvl4pPr>
            <a:lvl5pPr marL="1800000" indent="-360000" algn="l" defTabSz="914400" rtl="0" eaLnBrk="1" latinLnBrk="0" hangingPunct="1">
              <a:lnSpc>
                <a:spcPct val="120000"/>
              </a:lnSpc>
              <a:spcBef>
                <a:spcPts val="600"/>
              </a:spcBef>
              <a:spcAft>
                <a:spcPts val="600"/>
              </a:spcAft>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buFont typeface="Wingdings" pitchFamily="2" charset="2"/>
              <a:buNone/>
            </a:pPr>
            <a:r>
              <a:rPr lang="en-GB" sz="1900" b="1" i="1" dirty="0">
                <a:solidFill>
                  <a:schemeClr val="accent1"/>
                </a:solidFill>
                <a:ea typeface="Times New Roman" panose="02020603050405020304" pitchFamily="18" charset="0"/>
              </a:rPr>
              <a:t>ATOID 2002/678 Facts:</a:t>
            </a:r>
          </a:p>
          <a:p>
            <a:pPr indent="0" algn="just">
              <a:buFont typeface="Wingdings" pitchFamily="2" charset="2"/>
              <a:buNone/>
              <a:tabLst>
                <a:tab pos="5653088" algn="l"/>
              </a:tabLst>
            </a:pPr>
            <a:r>
              <a:rPr lang="en-GB" sz="1900" i="1" dirty="0">
                <a:solidFill>
                  <a:srgbClr val="000000"/>
                </a:solidFill>
                <a:ea typeface="Times New Roman" panose="02020603050405020304" pitchFamily="18" charset="0"/>
              </a:rPr>
              <a:t>The DGR has paid for all administrative costs for the covenant. </a:t>
            </a:r>
            <a:endParaRPr lang="en-GB" sz="1900" dirty="0">
              <a:ea typeface="Times New Roman" panose="02020603050405020304" pitchFamily="18" charset="0"/>
            </a:endParaRPr>
          </a:p>
          <a:p>
            <a:pPr indent="0" algn="just">
              <a:buFont typeface="Wingdings" pitchFamily="2" charset="2"/>
              <a:buNone/>
              <a:tabLst>
                <a:tab pos="5653088" algn="l"/>
              </a:tabLst>
            </a:pPr>
            <a:r>
              <a:rPr lang="en-GB" sz="1900" i="1" dirty="0">
                <a:solidFill>
                  <a:srgbClr val="000000"/>
                </a:solidFill>
                <a:ea typeface="Times New Roman" panose="02020603050405020304" pitchFamily="18" charset="0"/>
              </a:rPr>
              <a:t>It has also reimbursed the landowner's legal costs for the covenant. </a:t>
            </a:r>
            <a:endParaRPr lang="en-GB" sz="1900" dirty="0">
              <a:ea typeface="Times New Roman" panose="02020603050405020304" pitchFamily="18" charset="0"/>
            </a:endParaRPr>
          </a:p>
          <a:p>
            <a:pPr indent="0" algn="just">
              <a:buFont typeface="Wingdings" pitchFamily="2" charset="2"/>
              <a:buNone/>
              <a:tabLst>
                <a:tab pos="5653088" algn="l"/>
              </a:tabLst>
            </a:pPr>
            <a:r>
              <a:rPr lang="en-GB" sz="1900" i="1" dirty="0">
                <a:solidFill>
                  <a:srgbClr val="000000"/>
                </a:solidFill>
                <a:ea typeface="Times New Roman" panose="02020603050405020304" pitchFamily="18" charset="0"/>
              </a:rPr>
              <a:t>At the time of the covenant, the landowner and the DGR also entered into a management agreement.</a:t>
            </a:r>
            <a:endParaRPr lang="en-GB" sz="1900" dirty="0">
              <a:ea typeface="Times New Roman" panose="02020603050405020304" pitchFamily="18" charset="0"/>
            </a:endParaRPr>
          </a:p>
          <a:p>
            <a:pPr indent="0" algn="just">
              <a:buFont typeface="Wingdings" pitchFamily="2" charset="2"/>
              <a:buNone/>
              <a:tabLst>
                <a:tab pos="5653088" algn="l"/>
              </a:tabLst>
            </a:pPr>
            <a:r>
              <a:rPr lang="en-GB" sz="1900" i="1" dirty="0">
                <a:solidFill>
                  <a:srgbClr val="000000"/>
                </a:solidFill>
                <a:ea typeface="Times New Roman" panose="02020603050405020304" pitchFamily="18" charset="0"/>
              </a:rPr>
              <a:t>Under the agreement, the DGR provides advice, expertise and services in relation to the covenanted land.</a:t>
            </a:r>
            <a:endParaRPr lang="en-GB" sz="1900" dirty="0">
              <a:ea typeface="Times New Roman" panose="02020603050405020304" pitchFamily="18" charset="0"/>
            </a:endParaRPr>
          </a:p>
          <a:p>
            <a:pPr indent="0" algn="just">
              <a:buFont typeface="Wingdings" pitchFamily="2" charset="2"/>
              <a:buNone/>
              <a:tabLst>
                <a:tab pos="5653088" algn="l"/>
              </a:tabLst>
            </a:pPr>
            <a:r>
              <a:rPr lang="en-GB" sz="1900" i="1" dirty="0">
                <a:solidFill>
                  <a:srgbClr val="000000"/>
                </a:solidFill>
                <a:ea typeface="Times New Roman" panose="02020603050405020304" pitchFamily="18" charset="0"/>
              </a:rPr>
              <a:t>The landowner receives a fencing grant under a government program for land subject to conservation covenant. </a:t>
            </a:r>
            <a:endParaRPr lang="en-GB" sz="1900" dirty="0">
              <a:ea typeface="Times New Roman" panose="02020603050405020304" pitchFamily="18" charset="0"/>
            </a:endParaRPr>
          </a:p>
          <a:p>
            <a:pPr indent="0" algn="just">
              <a:buFont typeface="Wingdings" pitchFamily="2" charset="2"/>
              <a:buNone/>
              <a:tabLst>
                <a:tab pos="5653088" algn="l"/>
              </a:tabLst>
            </a:pPr>
            <a:r>
              <a:rPr lang="en-GB" sz="1900" i="1" dirty="0">
                <a:solidFill>
                  <a:srgbClr val="000000"/>
                </a:solidFill>
                <a:ea typeface="Times New Roman" panose="02020603050405020304" pitchFamily="18" charset="0"/>
              </a:rPr>
              <a:t>The local government rates payable by the landowner on the covenanted land are lowered because of the covenant.</a:t>
            </a:r>
            <a:endParaRPr lang="en-GB" sz="1900" dirty="0">
              <a:ea typeface="Times New Roman" panose="02020603050405020304" pitchFamily="18" charset="0"/>
            </a:endParaRPr>
          </a:p>
          <a:p>
            <a:pPr indent="0" algn="just">
              <a:buFont typeface="Wingdings" pitchFamily="2" charset="2"/>
              <a:buNone/>
              <a:tabLst>
                <a:tab pos="5653088" algn="l"/>
              </a:tabLst>
            </a:pPr>
            <a:r>
              <a:rPr lang="en-GB" sz="1900" i="1" dirty="0">
                <a:solidFill>
                  <a:srgbClr val="000000"/>
                </a:solidFill>
                <a:ea typeface="Times New Roman" panose="02020603050405020304" pitchFamily="18" charset="0"/>
              </a:rPr>
              <a:t>The landowner entered into the covenant to improve the saleability of other land it is developing on the other side of the road. </a:t>
            </a:r>
            <a:endParaRPr lang="en-GB" sz="1900" dirty="0">
              <a:ea typeface="Times New Roman" panose="02020603050405020304" pitchFamily="18" charset="0"/>
            </a:endParaRPr>
          </a:p>
          <a:p>
            <a:pPr indent="0" algn="just">
              <a:buFont typeface="Wingdings" pitchFamily="2" charset="2"/>
              <a:buNone/>
              <a:tabLst>
                <a:tab pos="5653088" algn="l"/>
              </a:tabLst>
            </a:pPr>
            <a:r>
              <a:rPr lang="en-GB" sz="1900" i="1" dirty="0">
                <a:solidFill>
                  <a:srgbClr val="000000"/>
                </a:solidFill>
                <a:ea typeface="Times New Roman" panose="02020603050405020304" pitchFamily="18" charset="0"/>
              </a:rPr>
              <a:t>The value of the developed land has increased because of the covenant.</a:t>
            </a:r>
            <a:endParaRPr lang="en-GB" sz="1900" dirty="0">
              <a:ea typeface="Times New Roman" panose="02020603050405020304" pitchFamily="18" charset="0"/>
            </a:endParaRPr>
          </a:p>
          <a:p>
            <a:pPr indent="0" algn="just">
              <a:buFont typeface="Wingdings" pitchFamily="2" charset="2"/>
              <a:buNone/>
              <a:tabLst>
                <a:tab pos="5653088" algn="l"/>
              </a:tabLst>
            </a:pPr>
            <a:r>
              <a:rPr lang="en-GB" sz="1800" i="1" dirty="0">
                <a:ea typeface="Times New Roman" panose="02020603050405020304" pitchFamily="18" charset="0"/>
              </a:rPr>
              <a:t> </a:t>
            </a:r>
            <a:endParaRPr lang="en-GB" sz="1800" dirty="0">
              <a:ea typeface="Times New Roman" panose="02020603050405020304" pitchFamily="18" charset="0"/>
            </a:endParaRPr>
          </a:p>
          <a:p>
            <a:endParaRPr lang="en-GB" dirty="0"/>
          </a:p>
        </p:txBody>
      </p:sp>
    </p:spTree>
    <p:extLst>
      <p:ext uri="{BB962C8B-B14F-4D97-AF65-F5344CB8AC3E}">
        <p14:creationId xmlns:p14="http://schemas.microsoft.com/office/powerpoint/2010/main" val="481589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20AE9C-8AD6-6102-A9D5-996F96A0413C}"/>
              </a:ext>
            </a:extLst>
          </p:cNvPr>
          <p:cNvSpPr>
            <a:spLocks noGrp="1"/>
          </p:cNvSpPr>
          <p:nvPr>
            <p:ph sz="half" idx="1"/>
          </p:nvPr>
        </p:nvSpPr>
        <p:spPr>
          <a:xfrm>
            <a:off x="378692" y="995634"/>
            <a:ext cx="5561306" cy="4278094"/>
          </a:xfrm>
          <a:ln>
            <a:solidFill>
              <a:schemeClr val="accent1"/>
            </a:solidFill>
          </a:ln>
        </p:spPr>
        <p:txBody>
          <a:bodyPr>
            <a:normAutofit/>
          </a:bodyPr>
          <a:lstStyle/>
          <a:p>
            <a:pPr marL="0" indent="0" algn="just">
              <a:lnSpc>
                <a:spcPts val="1800"/>
              </a:lnSpc>
              <a:buNone/>
            </a:pPr>
            <a:r>
              <a:rPr lang="en-GB" sz="1600" dirty="0">
                <a:solidFill>
                  <a:schemeClr val="accent1"/>
                </a:solidFill>
                <a:effectLst/>
                <a:ea typeface="Times New Roman" panose="02020603050405020304" pitchFamily="18" charset="0"/>
              </a:rPr>
              <a:t>The reason for decision:</a:t>
            </a:r>
          </a:p>
          <a:p>
            <a:pPr indent="0" algn="just">
              <a:buNone/>
            </a:pPr>
            <a:r>
              <a:rPr lang="en-GB" sz="1600" i="1" dirty="0">
                <a:solidFill>
                  <a:srgbClr val="000000"/>
                </a:solidFill>
                <a:effectLst/>
                <a:ea typeface="Times New Roman" panose="02020603050405020304" pitchFamily="18" charset="0"/>
              </a:rPr>
              <a:t>While the landowner has benefited from the lower rates and the fencing grant, they were not received 'for entering into the covenant'. </a:t>
            </a:r>
            <a:endParaRPr lang="en-GB" sz="1600" dirty="0">
              <a:effectLst/>
              <a:ea typeface="Times New Roman" panose="02020603050405020304" pitchFamily="18" charset="0"/>
            </a:endParaRPr>
          </a:p>
          <a:p>
            <a:pPr indent="0" algn="just">
              <a:buNone/>
            </a:pPr>
            <a:r>
              <a:rPr lang="en-GB" sz="1600" i="1" dirty="0">
                <a:solidFill>
                  <a:srgbClr val="000000"/>
                </a:solidFill>
                <a:effectLst/>
                <a:ea typeface="Times New Roman" panose="02020603050405020304" pitchFamily="18" charset="0"/>
              </a:rPr>
              <a:t>It is not enough that a conservation covenant is merely prerequisite to receiving an otherwise unrelated benefit. Accordingly, the rate reduction and fencing grant do not prevent a deduction under Division 31.</a:t>
            </a:r>
            <a:endParaRPr lang="en-GB" sz="1600" dirty="0">
              <a:effectLst/>
              <a:ea typeface="Times New Roman" panose="02020603050405020304" pitchFamily="18" charset="0"/>
            </a:endParaRPr>
          </a:p>
          <a:p>
            <a:pPr indent="0" algn="just">
              <a:buNone/>
            </a:pPr>
            <a:r>
              <a:rPr lang="en-GB" sz="1600" i="1" dirty="0">
                <a:solidFill>
                  <a:srgbClr val="000000"/>
                </a:solidFill>
                <a:effectLst/>
                <a:ea typeface="Times New Roman" panose="02020603050405020304" pitchFamily="18" charset="0"/>
              </a:rPr>
              <a:t>Any increase in the value of the land on the other side of the road is not a 'material benefit for entering into the covenant'. While there has been an increase in the value of the other land because of the covenant, this is not sufficient to conclude that a material benefit has been received for entering into the covenant. </a:t>
            </a:r>
            <a:endParaRPr lang="en-GB" sz="1600" dirty="0">
              <a:effectLst/>
              <a:ea typeface="Times New Roman" panose="02020603050405020304" pitchFamily="18" charset="0"/>
            </a:endParaRPr>
          </a:p>
          <a:p>
            <a:pPr marL="0" indent="0">
              <a:buNone/>
            </a:pPr>
            <a:endParaRPr lang="en-GB" dirty="0"/>
          </a:p>
        </p:txBody>
      </p:sp>
      <p:sp>
        <p:nvSpPr>
          <p:cNvPr id="5" name="Footer Placeholder 4">
            <a:extLst>
              <a:ext uri="{FF2B5EF4-FFF2-40B4-BE49-F238E27FC236}">
                <a16:creationId xmlns:a16="http://schemas.microsoft.com/office/drawing/2014/main" id="{204B768B-DD52-8306-03E8-CBE0A66A566E}"/>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6" name="Title 3">
            <a:extLst>
              <a:ext uri="{FF2B5EF4-FFF2-40B4-BE49-F238E27FC236}">
                <a16:creationId xmlns:a16="http://schemas.microsoft.com/office/drawing/2014/main" id="{503ED6B4-0B27-17F6-3E27-1C42E57530CF}"/>
              </a:ext>
            </a:extLst>
          </p:cNvPr>
          <p:cNvSpPr>
            <a:spLocks noGrp="1"/>
          </p:cNvSpPr>
          <p:nvPr>
            <p:ph type="title"/>
          </p:nvPr>
        </p:nvSpPr>
        <p:spPr>
          <a:xfrm>
            <a:off x="193965" y="360363"/>
            <a:ext cx="11776362" cy="526328"/>
          </a:xfrm>
        </p:spPr>
        <p:txBody>
          <a:bodyPr>
            <a:noAutofit/>
          </a:bodyPr>
          <a:lstStyle/>
          <a:p>
            <a:r>
              <a:rPr lang="en-AU" sz="3200" dirty="0"/>
              <a:t>Material benefit for entering into covenant (ATOID 2002/678)</a:t>
            </a:r>
            <a:endParaRPr lang="en-GB" sz="3200" dirty="0"/>
          </a:p>
        </p:txBody>
      </p:sp>
      <p:sp>
        <p:nvSpPr>
          <p:cNvPr id="8" name="TextBox 7">
            <a:extLst>
              <a:ext uri="{FF2B5EF4-FFF2-40B4-BE49-F238E27FC236}">
                <a16:creationId xmlns:a16="http://schemas.microsoft.com/office/drawing/2014/main" id="{68C0495E-75C8-D84A-5A9C-0F807D23D60C}"/>
              </a:ext>
            </a:extLst>
          </p:cNvPr>
          <p:cNvSpPr txBox="1"/>
          <p:nvPr/>
        </p:nvSpPr>
        <p:spPr>
          <a:xfrm>
            <a:off x="6252001" y="995633"/>
            <a:ext cx="5561307" cy="4278094"/>
          </a:xfrm>
          <a:prstGeom prst="rect">
            <a:avLst/>
          </a:prstGeom>
          <a:noFill/>
          <a:ln>
            <a:solidFill>
              <a:schemeClr val="accent1"/>
            </a:solidFill>
          </a:ln>
        </p:spPr>
        <p:txBody>
          <a:bodyPr wrap="square">
            <a:spAutoFit/>
          </a:bodyPr>
          <a:lstStyle/>
          <a:p>
            <a:pPr marL="176213" algn="just"/>
            <a:r>
              <a:rPr lang="en-GB" sz="1600" i="1" dirty="0">
                <a:solidFill>
                  <a:srgbClr val="000000"/>
                </a:solidFill>
                <a:effectLst/>
                <a:ea typeface="Times New Roman" panose="02020603050405020304" pitchFamily="18" charset="0"/>
              </a:rPr>
              <a:t>Also, the landowner's motive of improving the saleability of the other land does not prevent a deduction. A philanthropic or altruistic motive or intention is not a requirement for deduction under Division 31.</a:t>
            </a:r>
            <a:endParaRPr lang="en-GB" sz="1600" dirty="0">
              <a:effectLst/>
              <a:ea typeface="Times New Roman" panose="02020603050405020304" pitchFamily="18" charset="0"/>
            </a:endParaRPr>
          </a:p>
          <a:p>
            <a:pPr marL="176213" indent="280988" algn="just"/>
            <a:endParaRPr lang="en-GB" sz="1600" i="1" dirty="0">
              <a:solidFill>
                <a:srgbClr val="000000"/>
              </a:solidFill>
              <a:ea typeface="Times New Roman" panose="02020603050405020304" pitchFamily="18" charset="0"/>
            </a:endParaRPr>
          </a:p>
          <a:p>
            <a:pPr marL="176213" algn="just"/>
            <a:r>
              <a:rPr lang="en-GB" sz="1600" i="1" dirty="0">
                <a:solidFill>
                  <a:srgbClr val="000000"/>
                </a:solidFill>
                <a:effectLst/>
                <a:ea typeface="Times New Roman" panose="02020603050405020304" pitchFamily="18" charset="0"/>
              </a:rPr>
              <a:t>Any benefit to the landowner from the DGR under the management agreement is too remote from the covenant. The advice, expertise and services are not 'for entering into the covenant'. Accordingly, they do not prevent deduction under Division 31. </a:t>
            </a:r>
          </a:p>
          <a:p>
            <a:pPr marL="176213" indent="280988" algn="just"/>
            <a:endParaRPr lang="en-GB" sz="1600" dirty="0">
              <a:effectLst/>
              <a:ea typeface="Times New Roman" panose="02020603050405020304" pitchFamily="18" charset="0"/>
            </a:endParaRPr>
          </a:p>
          <a:p>
            <a:pPr marL="176213" algn="just"/>
            <a:r>
              <a:rPr lang="en-GB" sz="1600" i="1" dirty="0">
                <a:solidFill>
                  <a:srgbClr val="000000"/>
                </a:solidFill>
                <a:effectLst/>
                <a:ea typeface="Times New Roman" panose="02020603050405020304" pitchFamily="18" charset="0"/>
              </a:rPr>
              <a:t>The meeting or reimbursing of the legal and administrative costs by the DGR is not considered to preclude deduction under Division 31.</a:t>
            </a:r>
          </a:p>
          <a:p>
            <a:pPr marL="176213" indent="280988" algn="just"/>
            <a:endParaRPr lang="en-GB" sz="1600" i="1" dirty="0">
              <a:solidFill>
                <a:srgbClr val="000000"/>
              </a:solidFill>
              <a:ea typeface="Times New Roman" panose="02020603050405020304" pitchFamily="18" charset="0"/>
            </a:endParaRPr>
          </a:p>
          <a:p>
            <a:pPr marL="457200" algn="just"/>
            <a:endParaRPr lang="en-GB" sz="1600" dirty="0">
              <a:effectLst/>
              <a:ea typeface="Times New Roman" panose="02020603050405020304" pitchFamily="18" charset="0"/>
            </a:endParaRPr>
          </a:p>
          <a:p>
            <a:pPr marL="457200" algn="just"/>
            <a:endParaRPr lang="en-GB"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043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E9657-C5D9-43DE-2761-A6A1545A356E}"/>
              </a:ext>
            </a:extLst>
          </p:cNvPr>
          <p:cNvSpPr>
            <a:spLocks noGrp="1"/>
          </p:cNvSpPr>
          <p:nvPr>
            <p:ph sz="half" idx="1"/>
          </p:nvPr>
        </p:nvSpPr>
        <p:spPr>
          <a:xfrm>
            <a:off x="456872" y="927273"/>
            <a:ext cx="10829964" cy="4500000"/>
          </a:xfrm>
          <a:solidFill>
            <a:schemeClr val="bg1"/>
          </a:solidFill>
          <a:ln>
            <a:solidFill>
              <a:schemeClr val="tx1"/>
            </a:solidFill>
          </a:ln>
        </p:spPr>
        <p:txBody>
          <a:bodyPr>
            <a:normAutofit/>
          </a:bodyPr>
          <a:lstStyle/>
          <a:p>
            <a:r>
              <a:rPr lang="en-AU" dirty="0" err="1"/>
              <a:t>Div</a:t>
            </a:r>
            <a:r>
              <a:rPr lang="en-AU" dirty="0"/>
              <a:t> 31 Deduction equals loss in value of land</a:t>
            </a:r>
          </a:p>
          <a:p>
            <a:r>
              <a:rPr lang="en-AU" dirty="0"/>
              <a:t>Can be (by election)  spread over 5 years – does not need to be spread equally, but you are required to stipulate the deduction for each year. </a:t>
            </a:r>
          </a:p>
          <a:p>
            <a:r>
              <a:rPr lang="en-AU" dirty="0"/>
              <a:t>Deduction cannot generate a loss.</a:t>
            </a:r>
          </a:p>
          <a:p>
            <a:r>
              <a:rPr lang="en-AU" dirty="0"/>
              <a:t>Election must be lodged before you lodge your tax return for the first year you entered into the covenant.</a:t>
            </a:r>
          </a:p>
          <a:p>
            <a:r>
              <a:rPr lang="en-AU" dirty="0"/>
              <a:t>You can vary the election, at any time, but only for income years not yet lodged</a:t>
            </a:r>
            <a:endParaRPr lang="en-GB" dirty="0"/>
          </a:p>
        </p:txBody>
      </p:sp>
      <p:sp>
        <p:nvSpPr>
          <p:cNvPr id="4" name="Title 3">
            <a:extLst>
              <a:ext uri="{FF2B5EF4-FFF2-40B4-BE49-F238E27FC236}">
                <a16:creationId xmlns:a16="http://schemas.microsoft.com/office/drawing/2014/main" id="{0070914D-D0E2-2837-CDF2-1CE6ABE2F80A}"/>
              </a:ext>
            </a:extLst>
          </p:cNvPr>
          <p:cNvSpPr>
            <a:spLocks noGrp="1"/>
          </p:cNvSpPr>
          <p:nvPr>
            <p:ph type="title"/>
          </p:nvPr>
        </p:nvSpPr>
        <p:spPr>
          <a:xfrm>
            <a:off x="540000" y="144000"/>
            <a:ext cx="10980000" cy="508218"/>
          </a:xfrm>
        </p:spPr>
        <p:txBody>
          <a:bodyPr>
            <a:normAutofit fontScale="90000"/>
          </a:bodyPr>
          <a:lstStyle/>
          <a:p>
            <a:r>
              <a:rPr lang="en-AU" dirty="0"/>
              <a:t>Conservation covenant- the deduction</a:t>
            </a:r>
            <a:endParaRPr lang="en-GB" dirty="0"/>
          </a:p>
        </p:txBody>
      </p:sp>
      <p:sp>
        <p:nvSpPr>
          <p:cNvPr id="5" name="Footer Placeholder 4">
            <a:extLst>
              <a:ext uri="{FF2B5EF4-FFF2-40B4-BE49-F238E27FC236}">
                <a16:creationId xmlns:a16="http://schemas.microsoft.com/office/drawing/2014/main" id="{7DB466E2-F805-68F6-8655-EB2CF97C6689}"/>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3368222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ACD092-B8A6-2885-8ACB-673D9C62F5F4}"/>
              </a:ext>
            </a:extLst>
          </p:cNvPr>
          <p:cNvSpPr>
            <a:spLocks noGrp="1"/>
          </p:cNvSpPr>
          <p:nvPr>
            <p:ph type="title"/>
          </p:nvPr>
        </p:nvSpPr>
        <p:spPr>
          <a:xfrm>
            <a:off x="606000" y="87418"/>
            <a:ext cx="10980000" cy="545164"/>
          </a:xfrm>
        </p:spPr>
        <p:txBody>
          <a:bodyPr>
            <a:normAutofit fontScale="90000"/>
          </a:bodyPr>
          <a:lstStyle/>
          <a:p>
            <a:r>
              <a:rPr lang="en-AU" dirty="0"/>
              <a:t>Conservation covenant example</a:t>
            </a:r>
            <a:endParaRPr lang="en-GB" dirty="0"/>
          </a:p>
        </p:txBody>
      </p:sp>
      <p:sp>
        <p:nvSpPr>
          <p:cNvPr id="5" name="Footer Placeholder 4">
            <a:extLst>
              <a:ext uri="{FF2B5EF4-FFF2-40B4-BE49-F238E27FC236}">
                <a16:creationId xmlns:a16="http://schemas.microsoft.com/office/drawing/2014/main" id="{1208965F-6075-0F7B-3820-E2D66B7D71D0}"/>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7" name="TextBox 6">
            <a:extLst>
              <a:ext uri="{FF2B5EF4-FFF2-40B4-BE49-F238E27FC236}">
                <a16:creationId xmlns:a16="http://schemas.microsoft.com/office/drawing/2014/main" id="{1F762472-7978-C637-980F-F67F738A2F6A}"/>
              </a:ext>
            </a:extLst>
          </p:cNvPr>
          <p:cNvSpPr txBox="1"/>
          <p:nvPr/>
        </p:nvSpPr>
        <p:spPr>
          <a:xfrm>
            <a:off x="129311" y="660668"/>
            <a:ext cx="6214340" cy="4875117"/>
          </a:xfrm>
          <a:prstGeom prst="rect">
            <a:avLst/>
          </a:prstGeom>
          <a:noFill/>
          <a:ln>
            <a:solidFill>
              <a:schemeClr val="accent1">
                <a:lumMod val="60000"/>
                <a:lumOff val="40000"/>
              </a:schemeClr>
            </a:solidFill>
          </a:ln>
        </p:spPr>
        <p:txBody>
          <a:bodyPr wrap="square">
            <a:spAutoFit/>
          </a:bodyPr>
          <a:lstStyle/>
          <a:p>
            <a:pPr marL="180975" algn="just">
              <a:lnSpc>
                <a:spcPct val="120000"/>
              </a:lnSpc>
              <a:spcAft>
                <a:spcPts val="1000"/>
              </a:spcAft>
            </a:pPr>
            <a:r>
              <a:rPr lang="en-AU" sz="2000" i="1" dirty="0">
                <a:effectLst/>
                <a:latin typeface="Arial" panose="020B0604020202020204" pitchFamily="34" charset="0"/>
                <a:ea typeface="MS Mincho" panose="02020609040205080304" pitchFamily="49" charset="-128"/>
                <a:cs typeface="Times New Roman" panose="02020603050405020304" pitchFamily="18" charset="0"/>
              </a:rPr>
              <a:t>Bill &amp; Mathilda own a cattle property (purchased for $5M), current MV $10M. </a:t>
            </a:r>
          </a:p>
          <a:p>
            <a:pPr marL="180975" algn="just">
              <a:lnSpc>
                <a:spcPct val="120000"/>
              </a:lnSpc>
              <a:spcAft>
                <a:spcPts val="1000"/>
              </a:spcAft>
            </a:pPr>
            <a:r>
              <a:rPr lang="en-AU" sz="2000" i="1" dirty="0">
                <a:effectLst/>
                <a:latin typeface="Arial" panose="020B0604020202020204" pitchFamily="34" charset="0"/>
                <a:ea typeface="MS Mincho" panose="02020609040205080304" pitchFamily="49" charset="-128"/>
                <a:cs typeface="Times New Roman" panose="02020603050405020304" pitchFamily="18" charset="0"/>
              </a:rPr>
              <a:t>Enter into an approved conservation covenanting program and put in place a conservation covenant.</a:t>
            </a:r>
          </a:p>
          <a:p>
            <a:pPr marL="180975" algn="just">
              <a:lnSpc>
                <a:spcPct val="120000"/>
              </a:lnSpc>
              <a:spcAft>
                <a:spcPts val="1000"/>
              </a:spcAft>
            </a:pPr>
            <a:r>
              <a:rPr lang="en-AU" sz="2000" i="1" dirty="0">
                <a:effectLst/>
                <a:latin typeface="Arial" panose="020B0604020202020204" pitchFamily="34" charset="0"/>
                <a:ea typeface="MS Mincho" panose="02020609040205080304" pitchFamily="49" charset="-128"/>
                <a:cs typeface="Times New Roman" panose="02020603050405020304" pitchFamily="18" charset="0"/>
              </a:rPr>
              <a:t>They lodge a request for valuation – conservation covenant program form with the ATO and pay a non-refundable application fee of $241.</a:t>
            </a:r>
            <a:endParaRPr lang="en-GB" sz="2000" dirty="0">
              <a:effectLst/>
              <a:latin typeface="Arial" panose="020B0604020202020204" pitchFamily="34" charset="0"/>
              <a:ea typeface="MS Mincho" panose="02020609040205080304" pitchFamily="49" charset="-128"/>
              <a:cs typeface="Times New Roman" panose="02020603050405020304" pitchFamily="18" charset="0"/>
            </a:endParaRPr>
          </a:p>
          <a:p>
            <a:pPr marL="180975">
              <a:lnSpc>
                <a:spcPct val="120000"/>
              </a:lnSpc>
              <a:spcAft>
                <a:spcPts val="1000"/>
              </a:spcAft>
            </a:pPr>
            <a:r>
              <a:rPr lang="en-AU" sz="2000" i="1" dirty="0">
                <a:effectLst/>
                <a:latin typeface="Arial" panose="020B0604020202020204" pitchFamily="34" charset="0"/>
                <a:ea typeface="MS Mincho" panose="02020609040205080304" pitchFamily="49" charset="-128"/>
                <a:cs typeface="Times New Roman" panose="02020603050405020304" pitchFamily="18" charset="0"/>
              </a:rPr>
              <a:t>The Commissioner provides a valuation certificate to them outlining the loss in value, as being $1M.</a:t>
            </a:r>
            <a:br>
              <a:rPr lang="en-AU" sz="2000" i="1" dirty="0">
                <a:effectLst/>
                <a:latin typeface="Arial" panose="020B0604020202020204" pitchFamily="34" charset="0"/>
                <a:ea typeface="MS Mincho" panose="02020609040205080304" pitchFamily="49" charset="-128"/>
                <a:cs typeface="Times New Roman" panose="02020603050405020304" pitchFamily="18" charset="0"/>
              </a:rPr>
            </a:br>
            <a:r>
              <a:rPr lang="en-AU" sz="2000" i="1" dirty="0">
                <a:effectLst/>
                <a:latin typeface="Arial" panose="020B0604020202020204" pitchFamily="34" charset="0"/>
                <a:ea typeface="MS Mincho" panose="02020609040205080304" pitchFamily="49" charset="-128"/>
                <a:cs typeface="Times New Roman" panose="02020603050405020304" pitchFamily="18" charset="0"/>
              </a:rPr>
              <a:t>Providing all requirements are met, under s31-5, they can claim the $1M deduction in the current year or elect to spread the deduction over 5 years. </a:t>
            </a:r>
            <a:endParaRPr lang="en-AU" sz="1400" u="sng" dirty="0">
              <a:solidFill>
                <a:srgbClr val="0000FF"/>
              </a:solidFill>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9" name="TextBox 8">
            <a:extLst>
              <a:ext uri="{FF2B5EF4-FFF2-40B4-BE49-F238E27FC236}">
                <a16:creationId xmlns:a16="http://schemas.microsoft.com/office/drawing/2014/main" id="{B11811D8-C1F2-DF08-55DA-73F463DF811D}"/>
              </a:ext>
            </a:extLst>
          </p:cNvPr>
          <p:cNvSpPr txBox="1"/>
          <p:nvPr/>
        </p:nvSpPr>
        <p:spPr>
          <a:xfrm>
            <a:off x="6591300" y="670193"/>
            <a:ext cx="5391149" cy="4622035"/>
          </a:xfrm>
          <a:prstGeom prst="rect">
            <a:avLst/>
          </a:prstGeom>
          <a:noFill/>
          <a:ln>
            <a:solidFill>
              <a:schemeClr val="accent1"/>
            </a:solidFill>
          </a:ln>
        </p:spPr>
        <p:txBody>
          <a:bodyPr wrap="square" rtlCol="0">
            <a:spAutoFit/>
          </a:bodyPr>
          <a:lstStyle/>
          <a:p>
            <a:pPr marL="457200">
              <a:lnSpc>
                <a:spcPct val="120000"/>
              </a:lnSpc>
              <a:spcAft>
                <a:spcPts val="1000"/>
              </a:spcAft>
            </a:pPr>
            <a:r>
              <a:rPr lang="en-AU" sz="2400" dirty="0">
                <a:solidFill>
                  <a:schemeClr val="accent1"/>
                </a:solidFill>
                <a:effectLst/>
                <a:latin typeface="Arial" panose="020B0604020202020204" pitchFamily="34" charset="0"/>
                <a:ea typeface="MS Mincho" panose="02020609040205080304" pitchFamily="49" charset="-128"/>
                <a:cs typeface="Times New Roman" panose="02020603050405020304" pitchFamily="18" charset="0"/>
              </a:rPr>
              <a:t>The forms:</a:t>
            </a:r>
          </a:p>
          <a:p>
            <a:pPr>
              <a:lnSpc>
                <a:spcPct val="120000"/>
              </a:lnSpc>
            </a:pPr>
            <a:endParaRPr lang="en-AU" sz="1800" u="sng" dirty="0">
              <a:solidFill>
                <a:srgbClr val="1D78DB"/>
              </a:solidFill>
              <a:effectLst/>
              <a:latin typeface="Arial" panose="020B0604020202020204" pitchFamily="34" charset="0"/>
              <a:ea typeface="MS Mincho" panose="02020609040205080304" pitchFamily="49" charset="-128"/>
              <a:cs typeface="Times New Roman" panose="02020603050405020304" pitchFamily="18" charset="0"/>
              <a:hlinkClick r:id="rId2">
                <a:extLst>
                  <a:ext uri="{A12FA001-AC4F-418D-AE19-62706E023703}">
                    <ahyp:hlinkClr xmlns:ahyp="http://schemas.microsoft.com/office/drawing/2018/hyperlinkcolor" val="tx"/>
                  </a:ext>
                </a:extLst>
              </a:hlinkClick>
            </a:endParaRPr>
          </a:p>
          <a:p>
            <a:pPr>
              <a:lnSpc>
                <a:spcPct val="120000"/>
              </a:lnSpc>
            </a:pPr>
            <a:r>
              <a:rPr lang="en-AU" sz="1800" dirty="0">
                <a:effectLst/>
                <a:latin typeface="Arial" panose="020B0604020202020204" pitchFamily="34" charset="0"/>
                <a:ea typeface="MS Mincho" panose="02020609040205080304" pitchFamily="49" charset="-128"/>
                <a:cs typeface="Times New Roman" panose="02020603050405020304" pitchFamily="18" charset="0"/>
                <a:hlinkClick r:id="rId2"/>
              </a:rPr>
              <a:t>https://www.dcceew.gov.au/environment/biodiversity/conservation/covenants/how-to-apply</a:t>
            </a:r>
            <a:endParaRPr lang="en-AU" sz="1800" dirty="0">
              <a:effectLs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pPr>
            <a:endParaRPr lang="en-AU" sz="1800" dirty="0">
              <a:effectLs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pPr>
            <a:r>
              <a:rPr lang="en-GB" dirty="0">
                <a:hlinkClick r:id="rId3"/>
              </a:rPr>
              <a:t>https://www.ato.gov.au/uploadedFiles/Content/SME/Forms/Request_for_valuation_conservation_covenant_program.pdf</a:t>
            </a:r>
            <a:endParaRPr lang="en-GB" dirty="0"/>
          </a:p>
          <a:p>
            <a:pPr>
              <a:lnSpc>
                <a:spcPct val="120000"/>
              </a:lnSpc>
            </a:pPr>
            <a:endParaRPr lang="en-AU" sz="1800" dirty="0">
              <a:effectLs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pPr>
            <a:r>
              <a:rPr lang="en-AU" sz="1800" dirty="0">
                <a:effectLst/>
                <a:latin typeface="Arial" panose="020B0604020202020204" pitchFamily="34" charset="0"/>
                <a:ea typeface="MS Mincho" panose="02020609040205080304" pitchFamily="49" charset="-128"/>
                <a:cs typeface="Times New Roman" panose="02020603050405020304" pitchFamily="18" charset="0"/>
                <a:hlinkClick r:id="rId4"/>
              </a:rPr>
              <a:t>https://www.dcceew.gov.au/sites/default/files/documents/apportionment-election-form-conservation-covenants.pdf.pdf</a:t>
            </a:r>
            <a:endParaRPr lang="en-AU" sz="1800" dirty="0">
              <a:effectLs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pPr>
            <a:endParaRPr lang="en-AU" sz="1800" u="sng" dirty="0">
              <a:solidFill>
                <a:srgbClr val="0000FF"/>
              </a:solidFill>
              <a:effectLst/>
              <a:latin typeface="Arial" panose="020B060402020202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740725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7D2AF5-74FA-1328-F547-99A3A957FB0F}"/>
              </a:ext>
            </a:extLst>
          </p:cNvPr>
          <p:cNvSpPr>
            <a:spLocks noGrp="1"/>
          </p:cNvSpPr>
          <p:nvPr>
            <p:ph sz="half" idx="1"/>
          </p:nvPr>
        </p:nvSpPr>
        <p:spPr>
          <a:ln>
            <a:solidFill>
              <a:schemeClr val="accent1"/>
            </a:solidFill>
          </a:ln>
        </p:spPr>
        <p:txBody>
          <a:bodyPr>
            <a:normAutofit/>
          </a:bodyPr>
          <a:lstStyle/>
          <a:p>
            <a:pPr marL="0" lvl="0" indent="0" algn="just">
              <a:lnSpc>
                <a:spcPct val="107000"/>
              </a:lnSpc>
              <a:buNone/>
            </a:pPr>
            <a:r>
              <a:rPr lang="en-GB" sz="1800" kern="100" dirty="0">
                <a:effectLst/>
                <a:ea typeface="Calibri" panose="020F0502020204030204" pitchFamily="34" charset="0"/>
                <a:cs typeface="Times New Roman" panose="02020603050405020304" pitchFamily="18" charset="0"/>
              </a:rPr>
              <a:t>No capital proceeds and no </a:t>
            </a:r>
            <a:r>
              <a:rPr lang="en-GB" sz="1800" kern="100" dirty="0" err="1">
                <a:effectLst/>
                <a:ea typeface="Calibri" panose="020F0502020204030204" pitchFamily="34" charset="0"/>
                <a:cs typeface="Times New Roman" panose="02020603050405020304" pitchFamily="18" charset="0"/>
              </a:rPr>
              <a:t>Div</a:t>
            </a:r>
            <a:r>
              <a:rPr lang="en-GB" sz="1800" kern="100" dirty="0">
                <a:effectLst/>
                <a:ea typeface="Calibri" panose="020F0502020204030204" pitchFamily="34" charset="0"/>
                <a:cs typeface="Times New Roman" panose="02020603050405020304" pitchFamily="18" charset="0"/>
              </a:rPr>
              <a:t> 31 deduction- exception applies – therefore D1 applies.</a:t>
            </a:r>
          </a:p>
          <a:p>
            <a:pPr marL="0" lvl="0" indent="0" algn="just">
              <a:lnSpc>
                <a:spcPct val="107000"/>
              </a:lnSpc>
              <a:buNone/>
            </a:pPr>
            <a:r>
              <a:rPr lang="en-GB" sz="1800" kern="100" dirty="0">
                <a:effectLst/>
                <a:ea typeface="Calibri" panose="020F0502020204030204" pitchFamily="34" charset="0"/>
                <a:cs typeface="Times New Roman" panose="02020603050405020304" pitchFamily="18" charset="0"/>
              </a:rPr>
              <a:t>No capital proceeds and </a:t>
            </a:r>
            <a:r>
              <a:rPr lang="en-GB" sz="1800" kern="100" dirty="0" err="1">
                <a:effectLst/>
                <a:ea typeface="Calibri" panose="020F0502020204030204" pitchFamily="34" charset="0"/>
                <a:cs typeface="Times New Roman" panose="02020603050405020304" pitchFamily="18" charset="0"/>
              </a:rPr>
              <a:t>Div</a:t>
            </a:r>
            <a:r>
              <a:rPr lang="en-GB" sz="1800" kern="100" dirty="0">
                <a:effectLst/>
                <a:ea typeface="Calibri" panose="020F0502020204030204" pitchFamily="34" charset="0"/>
                <a:cs typeface="Times New Roman" panose="02020603050405020304" pitchFamily="18" charset="0"/>
              </a:rPr>
              <a:t> 31 deduction- no exception applies – therefore D4 applies.</a:t>
            </a:r>
          </a:p>
          <a:p>
            <a:pPr marL="0" lvl="0" indent="0" algn="just">
              <a:lnSpc>
                <a:spcPct val="107000"/>
              </a:lnSpc>
              <a:spcAft>
                <a:spcPts val="800"/>
              </a:spcAft>
              <a:buNone/>
            </a:pPr>
            <a:r>
              <a:rPr lang="en-GB" sz="1800" kern="100" dirty="0">
                <a:effectLst/>
                <a:ea typeface="Calibri" panose="020F0502020204030204" pitchFamily="34" charset="0"/>
                <a:cs typeface="Times New Roman" panose="02020603050405020304" pitchFamily="18" charset="0"/>
              </a:rPr>
              <a:t>Capital proceeds and no </a:t>
            </a:r>
            <a:r>
              <a:rPr lang="en-GB" sz="1800" kern="100" dirty="0" err="1">
                <a:effectLst/>
                <a:ea typeface="Calibri" panose="020F0502020204030204" pitchFamily="34" charset="0"/>
                <a:cs typeface="Times New Roman" panose="02020603050405020304" pitchFamily="18" charset="0"/>
              </a:rPr>
              <a:t>Div</a:t>
            </a:r>
            <a:r>
              <a:rPr lang="en-GB" sz="1800" kern="100" dirty="0">
                <a:effectLst/>
                <a:ea typeface="Calibri" panose="020F0502020204030204" pitchFamily="34" charset="0"/>
                <a:cs typeface="Times New Roman" panose="02020603050405020304" pitchFamily="18" charset="0"/>
              </a:rPr>
              <a:t> 31 deduction- no exception applies – therefore D4 applies.</a:t>
            </a:r>
          </a:p>
          <a:p>
            <a:pPr marL="0" indent="0" algn="just">
              <a:lnSpc>
                <a:spcPct val="120000"/>
              </a:lnSpc>
              <a:spcAft>
                <a:spcPts val="1000"/>
              </a:spcAft>
              <a:buNone/>
            </a:pPr>
            <a:r>
              <a:rPr lang="en-AU" sz="1800" dirty="0">
                <a:effectLst/>
                <a:ea typeface="MS Mincho" panose="02020609040205080304" pitchFamily="49" charset="-128"/>
                <a:cs typeface="Times New Roman" panose="02020603050405020304" pitchFamily="18" charset="0"/>
              </a:rPr>
              <a:t>(Capital proceeds and </a:t>
            </a:r>
            <a:r>
              <a:rPr lang="en-AU" sz="1800" dirty="0" err="1">
                <a:effectLst/>
                <a:ea typeface="MS Mincho" panose="02020609040205080304" pitchFamily="49" charset="-128"/>
                <a:cs typeface="Times New Roman" panose="02020603050405020304" pitchFamily="18" charset="0"/>
              </a:rPr>
              <a:t>Div</a:t>
            </a:r>
            <a:r>
              <a:rPr lang="en-AU" sz="1800" dirty="0">
                <a:effectLst/>
                <a:ea typeface="MS Mincho" panose="02020609040205080304" pitchFamily="49" charset="-128"/>
                <a:cs typeface="Times New Roman" panose="02020603050405020304" pitchFamily="18" charset="0"/>
              </a:rPr>
              <a:t> 31 deduction is not a possible outcome, because the </a:t>
            </a:r>
            <a:r>
              <a:rPr lang="en-AU" sz="1800" dirty="0" err="1">
                <a:effectLst/>
                <a:ea typeface="MS Mincho" panose="02020609040205080304" pitchFamily="49" charset="-128"/>
                <a:cs typeface="Times New Roman" panose="02020603050405020304" pitchFamily="18" charset="0"/>
              </a:rPr>
              <a:t>Div</a:t>
            </a:r>
            <a:r>
              <a:rPr lang="en-AU" sz="1800" dirty="0">
                <a:effectLst/>
                <a:ea typeface="MS Mincho" panose="02020609040205080304" pitchFamily="49" charset="-128"/>
                <a:cs typeface="Times New Roman" panose="02020603050405020304" pitchFamily="18" charset="0"/>
              </a:rPr>
              <a:t> 31 deduction can only be allowed if no material benefit is received.)</a:t>
            </a:r>
            <a:endParaRPr lang="en-GB" sz="1800" dirty="0">
              <a:effectLst/>
              <a:ea typeface="MS Mincho" panose="02020609040205080304" pitchFamily="49" charset="-128"/>
              <a:cs typeface="Times New Roman" panose="02020603050405020304" pitchFamily="18" charset="0"/>
            </a:endParaRPr>
          </a:p>
          <a:p>
            <a:pPr marL="0" indent="0">
              <a:buNone/>
            </a:pPr>
            <a:endParaRPr lang="en-AU" dirty="0"/>
          </a:p>
          <a:p>
            <a:endParaRPr lang="en-AU" dirty="0"/>
          </a:p>
          <a:p>
            <a:endParaRPr lang="en-AU" dirty="0"/>
          </a:p>
        </p:txBody>
      </p:sp>
      <p:sp>
        <p:nvSpPr>
          <p:cNvPr id="3" name="Content Placeholder 2">
            <a:extLst>
              <a:ext uri="{FF2B5EF4-FFF2-40B4-BE49-F238E27FC236}">
                <a16:creationId xmlns:a16="http://schemas.microsoft.com/office/drawing/2014/main" id="{8894B5A8-13C2-8059-4934-D5E96B62BEA2}"/>
              </a:ext>
            </a:extLst>
          </p:cNvPr>
          <p:cNvSpPr>
            <a:spLocks noGrp="1"/>
          </p:cNvSpPr>
          <p:nvPr>
            <p:ph sz="half" idx="2"/>
          </p:nvPr>
        </p:nvSpPr>
        <p:spPr>
          <a:ln>
            <a:solidFill>
              <a:schemeClr val="accent1"/>
            </a:solidFill>
          </a:ln>
        </p:spPr>
        <p:txBody>
          <a:bodyPr>
            <a:normAutofit/>
          </a:bodyPr>
          <a:lstStyle/>
          <a:p>
            <a:pPr indent="0" algn="just">
              <a:spcAft>
                <a:spcPts val="900"/>
              </a:spcAft>
              <a:buNone/>
            </a:pPr>
            <a:r>
              <a:rPr lang="en-GB" sz="1600" i="1" dirty="0">
                <a:solidFill>
                  <a:schemeClr val="accent1"/>
                </a:solidFill>
                <a:effectLst/>
                <a:ea typeface="Times New Roman" panose="02020603050405020304" pitchFamily="18" charset="0"/>
              </a:rPr>
              <a:t>Section 104-47 Exceptions</a:t>
            </a:r>
            <a:endParaRPr lang="en-GB" sz="1600" dirty="0">
              <a:solidFill>
                <a:schemeClr val="accent1"/>
              </a:solidFill>
              <a:ea typeface="Times New Roman" panose="02020603050405020304" pitchFamily="18" charset="0"/>
            </a:endParaRPr>
          </a:p>
          <a:p>
            <a:pPr indent="0" algn="just">
              <a:spcAft>
                <a:spcPts val="900"/>
              </a:spcAft>
              <a:buNone/>
            </a:pPr>
            <a:r>
              <a:rPr lang="en-GB" sz="1600" i="1" dirty="0">
                <a:solidFill>
                  <a:srgbClr val="333333"/>
                </a:solidFill>
                <a:effectLst/>
                <a:ea typeface="Times New Roman" panose="02020603050405020304" pitchFamily="18" charset="0"/>
              </a:rPr>
              <a:t>(6)  * </a:t>
            </a:r>
            <a:r>
              <a:rPr lang="en-GB" sz="1600" i="1" dirty="0">
                <a:solidFill>
                  <a:srgbClr val="000000"/>
                </a:solidFill>
                <a:effectLst/>
                <a:ea typeface="Times New Roman" panose="02020603050405020304" pitchFamily="18" charset="0"/>
              </a:rPr>
              <a:t>CGT event</a:t>
            </a:r>
            <a:r>
              <a:rPr lang="en-GB" sz="1600" i="1" dirty="0">
                <a:solidFill>
                  <a:srgbClr val="333333"/>
                </a:solidFill>
                <a:effectLst/>
                <a:ea typeface="Times New Roman" panose="02020603050405020304" pitchFamily="18" charset="0"/>
              </a:rPr>
              <a:t> D4 does not happen if:</a:t>
            </a:r>
            <a:endParaRPr lang="en-GB" sz="1600" dirty="0">
              <a:ea typeface="Times New Roman" panose="02020603050405020304" pitchFamily="18" charset="0"/>
            </a:endParaRPr>
          </a:p>
          <a:p>
            <a:pPr lvl="1" indent="0" algn="just">
              <a:spcAft>
                <a:spcPts val="900"/>
              </a:spcAft>
              <a:buNone/>
            </a:pPr>
            <a:r>
              <a:rPr lang="en-GB" sz="1600" i="1" dirty="0">
                <a:solidFill>
                  <a:srgbClr val="333333"/>
                </a:solidFill>
                <a:effectLst/>
                <a:ea typeface="Times New Roman" panose="02020603050405020304" pitchFamily="18" charset="0"/>
              </a:rPr>
              <a:t>(a)  you did not receive any * </a:t>
            </a:r>
            <a:r>
              <a:rPr lang="en-GB" sz="1600" i="1" dirty="0">
                <a:solidFill>
                  <a:srgbClr val="000000"/>
                </a:solidFill>
                <a:effectLst/>
                <a:ea typeface="Times New Roman" panose="02020603050405020304" pitchFamily="18" charset="0"/>
              </a:rPr>
              <a:t>capital proceeds</a:t>
            </a:r>
            <a:r>
              <a:rPr lang="en-GB" sz="1600" i="1" dirty="0">
                <a:solidFill>
                  <a:srgbClr val="333333"/>
                </a:solidFill>
                <a:effectLst/>
                <a:ea typeface="Times New Roman" panose="02020603050405020304" pitchFamily="18" charset="0"/>
              </a:rPr>
              <a:t> for entering into the covenant; and </a:t>
            </a:r>
          </a:p>
          <a:p>
            <a:pPr lvl="1" indent="0" algn="just">
              <a:spcAft>
                <a:spcPts val="900"/>
              </a:spcAft>
              <a:buNone/>
            </a:pPr>
            <a:r>
              <a:rPr lang="en-GB" sz="1600" i="1" dirty="0">
                <a:solidFill>
                  <a:srgbClr val="333333"/>
                </a:solidFill>
                <a:effectLst/>
                <a:ea typeface="Times New Roman" panose="02020603050405020304" pitchFamily="18" charset="0"/>
              </a:rPr>
              <a:t>(b) You cannot deduct an amount under Division 31 for entering into the covenant.</a:t>
            </a:r>
          </a:p>
          <a:p>
            <a:pPr indent="0" algn="just">
              <a:spcAft>
                <a:spcPts val="900"/>
              </a:spcAft>
              <a:buNone/>
            </a:pPr>
            <a:r>
              <a:rPr lang="en-GB" sz="1600" i="1" dirty="0">
                <a:solidFill>
                  <a:srgbClr val="333333"/>
                </a:solidFill>
                <a:effectLst/>
                <a:ea typeface="Times New Roman" panose="02020603050405020304" pitchFamily="18" charset="0"/>
              </a:rPr>
              <a:t>Note:          In this case, </a:t>
            </a:r>
            <a:r>
              <a:rPr lang="en-GB" sz="1600" i="1" dirty="0">
                <a:solidFill>
                  <a:srgbClr val="000000"/>
                </a:solidFill>
                <a:effectLst/>
                <a:ea typeface="Times New Roman" panose="02020603050405020304" pitchFamily="18" charset="0"/>
              </a:rPr>
              <a:t>CGT event</a:t>
            </a:r>
            <a:r>
              <a:rPr lang="en-GB" sz="1600" i="1" dirty="0">
                <a:solidFill>
                  <a:srgbClr val="333333"/>
                </a:solidFill>
                <a:effectLst/>
                <a:ea typeface="Times New Roman" panose="02020603050405020304" pitchFamily="18" charset="0"/>
              </a:rPr>
              <a:t> D1 will apply.</a:t>
            </a:r>
            <a:endParaRPr lang="en-GB" sz="1600" dirty="0">
              <a:effectLst/>
              <a:ea typeface="Times New Roman" panose="02020603050405020304" pitchFamily="18" charset="0"/>
            </a:endParaRPr>
          </a:p>
          <a:p>
            <a:pPr indent="0" algn="just">
              <a:spcAft>
                <a:spcPts val="900"/>
              </a:spcAft>
              <a:buNone/>
            </a:pPr>
            <a:r>
              <a:rPr lang="en-GB" sz="1600" i="1" dirty="0">
                <a:solidFill>
                  <a:srgbClr val="333333"/>
                </a:solidFill>
                <a:effectLst/>
                <a:ea typeface="Times New Roman" panose="02020603050405020304" pitchFamily="18" charset="0"/>
              </a:rPr>
              <a:t>(7)  A * </a:t>
            </a:r>
            <a:r>
              <a:rPr lang="en-GB" sz="1600" i="1" dirty="0">
                <a:solidFill>
                  <a:srgbClr val="000000"/>
                </a:solidFill>
                <a:effectLst/>
                <a:ea typeface="Times New Roman" panose="02020603050405020304" pitchFamily="18" charset="0"/>
              </a:rPr>
              <a:t>capital gain</a:t>
            </a:r>
            <a:r>
              <a:rPr lang="en-GB" sz="1600" i="1" dirty="0">
                <a:solidFill>
                  <a:srgbClr val="333333"/>
                </a:solidFill>
                <a:effectLst/>
                <a:ea typeface="Times New Roman" panose="02020603050405020304" pitchFamily="18" charset="0"/>
              </a:rPr>
              <a:t> or * </a:t>
            </a:r>
            <a:r>
              <a:rPr lang="en-GB" sz="1600" i="1" dirty="0">
                <a:solidFill>
                  <a:srgbClr val="000000"/>
                </a:solidFill>
                <a:effectLst/>
                <a:ea typeface="Times New Roman" panose="02020603050405020304" pitchFamily="18" charset="0"/>
              </a:rPr>
              <a:t>capital loss</a:t>
            </a:r>
            <a:r>
              <a:rPr lang="en-GB" sz="1600" i="1" dirty="0">
                <a:solidFill>
                  <a:srgbClr val="333333"/>
                </a:solidFill>
                <a:effectLst/>
                <a:ea typeface="Times New Roman" panose="02020603050405020304" pitchFamily="18" charset="0"/>
              </a:rPr>
              <a:t> you </a:t>
            </a:r>
            <a:r>
              <a:rPr lang="en-GB" sz="1600" i="1" dirty="0">
                <a:solidFill>
                  <a:srgbClr val="000000"/>
                </a:solidFill>
                <a:effectLst/>
                <a:ea typeface="Times New Roman" panose="02020603050405020304" pitchFamily="18" charset="0"/>
              </a:rPr>
              <a:t>make</a:t>
            </a:r>
            <a:r>
              <a:rPr lang="en-GB" sz="1600" i="1" dirty="0">
                <a:solidFill>
                  <a:srgbClr val="333333"/>
                </a:solidFill>
                <a:effectLst/>
                <a:ea typeface="Times New Roman" panose="02020603050405020304" pitchFamily="18" charset="0"/>
              </a:rPr>
              <a:t> is disregarded if you * </a:t>
            </a:r>
            <a:r>
              <a:rPr lang="en-AU" sz="1600" i="1" dirty="0">
                <a:solidFill>
                  <a:srgbClr val="000000"/>
                </a:solidFill>
                <a:effectLst/>
                <a:ea typeface="Times New Roman" panose="02020603050405020304" pitchFamily="18" charset="0"/>
              </a:rPr>
              <a:t>acquired</a:t>
            </a:r>
            <a:r>
              <a:rPr lang="en-AU" sz="1600" i="1" dirty="0">
                <a:solidFill>
                  <a:srgbClr val="333333"/>
                </a:solidFill>
                <a:effectLst/>
                <a:ea typeface="Times New Roman" panose="02020603050405020304" pitchFamily="18" charset="0"/>
              </a:rPr>
              <a:t> the land before 20 September 1985.</a:t>
            </a:r>
            <a:endParaRPr lang="en-GB" sz="1600" dirty="0">
              <a:effectLst/>
              <a:ea typeface="Times New Roman" panose="02020603050405020304" pitchFamily="18" charset="0"/>
            </a:endParaRPr>
          </a:p>
          <a:p>
            <a:endParaRPr lang="en-GB" dirty="0"/>
          </a:p>
        </p:txBody>
      </p:sp>
      <p:sp>
        <p:nvSpPr>
          <p:cNvPr id="4" name="Title 3">
            <a:extLst>
              <a:ext uri="{FF2B5EF4-FFF2-40B4-BE49-F238E27FC236}">
                <a16:creationId xmlns:a16="http://schemas.microsoft.com/office/drawing/2014/main" id="{C3E291FD-F7E4-26DC-C45B-F23A265E744A}"/>
              </a:ext>
            </a:extLst>
          </p:cNvPr>
          <p:cNvSpPr>
            <a:spLocks noGrp="1"/>
          </p:cNvSpPr>
          <p:nvPr>
            <p:ph type="title"/>
          </p:nvPr>
        </p:nvSpPr>
        <p:spPr/>
        <p:txBody>
          <a:bodyPr>
            <a:normAutofit fontScale="90000"/>
          </a:bodyPr>
          <a:lstStyle/>
          <a:p>
            <a:r>
              <a:rPr lang="en-AU" dirty="0"/>
              <a:t>Conservation covenants- D4 event (s104-47) (exception)</a:t>
            </a:r>
            <a:endParaRPr lang="en-GB" dirty="0"/>
          </a:p>
        </p:txBody>
      </p:sp>
      <p:sp>
        <p:nvSpPr>
          <p:cNvPr id="5" name="Footer Placeholder 4">
            <a:extLst>
              <a:ext uri="{FF2B5EF4-FFF2-40B4-BE49-F238E27FC236}">
                <a16:creationId xmlns:a16="http://schemas.microsoft.com/office/drawing/2014/main" id="{1D214E56-15D0-B3B6-70D3-3B3DCA7FE983}"/>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2685177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CD6705-75AC-6B16-32D9-1046573442BB}"/>
              </a:ext>
            </a:extLst>
          </p:cNvPr>
          <p:cNvSpPr>
            <a:spLocks noGrp="1"/>
          </p:cNvSpPr>
          <p:nvPr>
            <p:ph sz="half" idx="1"/>
          </p:nvPr>
        </p:nvSpPr>
        <p:spPr>
          <a:xfrm>
            <a:off x="520410" y="1394590"/>
            <a:ext cx="5400000" cy="4500000"/>
          </a:xfrm>
          <a:ln>
            <a:solidFill>
              <a:schemeClr val="accent1"/>
            </a:solidFill>
          </a:ln>
        </p:spPr>
        <p:txBody>
          <a:bodyPr/>
          <a:lstStyle/>
          <a:p>
            <a:r>
              <a:rPr lang="en-AU" sz="1800" dirty="0"/>
              <a:t>CGT event is when covenant entered into.</a:t>
            </a:r>
          </a:p>
          <a:p>
            <a:pPr algn="just">
              <a:lnSpc>
                <a:spcPct val="120000"/>
              </a:lnSpc>
              <a:spcAft>
                <a:spcPts val="1000"/>
              </a:spcAft>
            </a:pPr>
            <a:r>
              <a:rPr lang="en-AU" sz="1800" dirty="0">
                <a:latin typeface="Arial" panose="020B0604020202020204" pitchFamily="34" charset="0"/>
                <a:ea typeface="MS Mincho" panose="02020609040205080304" pitchFamily="49" charset="-128"/>
                <a:cs typeface="Times New Roman" panose="02020603050405020304" pitchFamily="18" charset="0"/>
              </a:rPr>
              <a:t>CG = capital proceeds received less apportioned cost base of land (104-47(4).</a:t>
            </a:r>
          </a:p>
          <a:p>
            <a:pPr algn="just">
              <a:lnSpc>
                <a:spcPct val="100000"/>
              </a:lnSpc>
              <a:spcBef>
                <a:spcPts val="0"/>
              </a:spcBef>
            </a:pPr>
            <a:r>
              <a:rPr lang="en-AU" sz="1000" b="1" dirty="0">
                <a:latin typeface="Arial" panose="020B0604020202020204" pitchFamily="34" charset="0"/>
                <a:ea typeface="MS Mincho" panose="02020609040205080304" pitchFamily="49" charset="-128"/>
                <a:cs typeface="Times New Roman" panose="02020603050405020304" pitchFamily="18" charset="0"/>
              </a:rPr>
              <a:t>Cost base of land      X	 </a:t>
            </a:r>
            <a:r>
              <a:rPr lang="en-AU" sz="1000" b="1" u="sng" dirty="0">
                <a:latin typeface="Arial" panose="020B0604020202020204" pitchFamily="34" charset="0"/>
                <a:ea typeface="MS Mincho" panose="02020609040205080304" pitchFamily="49" charset="-128"/>
                <a:cs typeface="Times New Roman" panose="02020603050405020304" pitchFamily="18" charset="0"/>
              </a:rPr>
              <a:t>capital proceeds from entering into covenant</a:t>
            </a:r>
          </a:p>
          <a:p>
            <a:pPr marL="1080000" lvl="3" indent="0" algn="just">
              <a:spcAft>
                <a:spcPts val="1000"/>
              </a:spcAft>
              <a:buNone/>
            </a:pPr>
            <a:r>
              <a:rPr lang="en-AU" sz="1000" b="1" dirty="0">
                <a:latin typeface="Arial" panose="020B0604020202020204" pitchFamily="34" charset="0"/>
                <a:ea typeface="MS Mincho" panose="02020609040205080304" pitchFamily="49" charset="-128"/>
                <a:cs typeface="Times New Roman" panose="02020603050405020304" pitchFamily="18" charset="0"/>
              </a:rPr>
              <a:t>	Capital proceeds plus the MV of the land just before you 	enter the covenant</a:t>
            </a:r>
          </a:p>
          <a:p>
            <a:pPr algn="just">
              <a:lnSpc>
                <a:spcPct val="120000"/>
              </a:lnSpc>
              <a:spcAft>
                <a:spcPts val="1000"/>
              </a:spcAft>
            </a:pPr>
            <a:r>
              <a:rPr lang="en-AU" sz="1800" dirty="0">
                <a:effectLst/>
                <a:latin typeface="Arial" panose="020B0604020202020204" pitchFamily="34" charset="0"/>
                <a:ea typeface="MS Mincho" panose="02020609040205080304" pitchFamily="49" charset="-128"/>
                <a:cs typeface="Times New Roman" panose="02020603050405020304" pitchFamily="18" charset="0"/>
              </a:rPr>
              <a:t>If </a:t>
            </a:r>
            <a:r>
              <a:rPr lang="en-AU" sz="1800" dirty="0">
                <a:latin typeface="Arial" panose="020B0604020202020204" pitchFamily="34" charset="0"/>
                <a:ea typeface="MS Mincho" panose="02020609040205080304" pitchFamily="49" charset="-128"/>
                <a:cs typeface="Times New Roman" panose="02020603050405020304" pitchFamily="18" charset="0"/>
              </a:rPr>
              <a:t>no capital proceeds and entitled to </a:t>
            </a:r>
            <a:r>
              <a:rPr lang="en-AU" sz="1800" dirty="0" err="1">
                <a:latin typeface="Arial" panose="020B0604020202020204" pitchFamily="34" charset="0"/>
                <a:ea typeface="MS Mincho" panose="02020609040205080304" pitchFamily="49" charset="-128"/>
                <a:cs typeface="Times New Roman" panose="02020603050405020304" pitchFamily="18" charset="0"/>
              </a:rPr>
              <a:t>Div</a:t>
            </a:r>
            <a:r>
              <a:rPr lang="en-AU" sz="1800" dirty="0">
                <a:latin typeface="Arial" panose="020B0604020202020204" pitchFamily="34" charset="0"/>
                <a:ea typeface="MS Mincho" panose="02020609040205080304" pitchFamily="49" charset="-128"/>
                <a:cs typeface="Times New Roman" panose="02020603050405020304" pitchFamily="18" charset="0"/>
              </a:rPr>
              <a:t> 31 deduction, then capital proceeds equals the deduction (s116-105).</a:t>
            </a:r>
          </a:p>
          <a:p>
            <a:pPr algn="just">
              <a:lnSpc>
                <a:spcPct val="120000"/>
              </a:lnSpc>
              <a:spcAft>
                <a:spcPts val="1000"/>
              </a:spcAft>
            </a:pPr>
            <a:endParaRPr lang="en-AU" sz="1800" dirty="0">
              <a:latin typeface="Arial" panose="020B0604020202020204" pitchFamily="34" charset="0"/>
              <a:ea typeface="MS Mincho" panose="02020609040205080304" pitchFamily="49" charset="-128"/>
              <a:cs typeface="Times New Roman" panose="02020603050405020304" pitchFamily="18" charset="0"/>
            </a:endParaRPr>
          </a:p>
          <a:p>
            <a:pPr algn="just">
              <a:lnSpc>
                <a:spcPct val="120000"/>
              </a:lnSpc>
              <a:spcAft>
                <a:spcPts val="1000"/>
              </a:spcAft>
            </a:pP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3" name="Content Placeholder 2">
            <a:extLst>
              <a:ext uri="{FF2B5EF4-FFF2-40B4-BE49-F238E27FC236}">
                <a16:creationId xmlns:a16="http://schemas.microsoft.com/office/drawing/2014/main" id="{307C7B18-B44A-C994-1432-1403D53CC60F}"/>
              </a:ext>
            </a:extLst>
          </p:cNvPr>
          <p:cNvSpPr>
            <a:spLocks noGrp="1"/>
          </p:cNvSpPr>
          <p:nvPr>
            <p:ph sz="half" idx="2"/>
          </p:nvPr>
        </p:nvSpPr>
        <p:spPr>
          <a:xfrm>
            <a:off x="6120000" y="1416699"/>
            <a:ext cx="5400000" cy="4500000"/>
          </a:xfrm>
          <a:ln>
            <a:solidFill>
              <a:schemeClr val="accent1"/>
            </a:solidFill>
          </a:ln>
        </p:spPr>
        <p:txBody>
          <a:bodyPr/>
          <a:lstStyle/>
          <a:p>
            <a:pPr marL="0" indent="0">
              <a:buNone/>
            </a:pPr>
            <a:r>
              <a:rPr lang="en-GB" sz="2400" i="1" dirty="0">
                <a:solidFill>
                  <a:schemeClr val="accent1"/>
                </a:solidFill>
                <a:effectLst/>
                <a:latin typeface="Calibri" panose="020F0502020204030204" pitchFamily="34" charset="0"/>
                <a:ea typeface="Times New Roman" panose="02020603050405020304" pitchFamily="18" charset="0"/>
              </a:rPr>
              <a:t>Section 104.47(3)  </a:t>
            </a:r>
          </a:p>
          <a:p>
            <a:pPr marL="0" indent="0">
              <a:buNone/>
            </a:pPr>
            <a:r>
              <a:rPr lang="en-GB" sz="2400" i="1" dirty="0">
                <a:solidFill>
                  <a:srgbClr val="333333"/>
                </a:solidFill>
                <a:effectLst/>
                <a:latin typeface="Calibri" panose="020F0502020204030204" pitchFamily="34" charset="0"/>
                <a:ea typeface="Times New Roman" panose="02020603050405020304" pitchFamily="18" charset="0"/>
              </a:rPr>
              <a:t>You </a:t>
            </a:r>
            <a:r>
              <a:rPr lang="en-GB" sz="2400" i="1" dirty="0">
                <a:solidFill>
                  <a:srgbClr val="000000"/>
                </a:solidFill>
                <a:effectLst/>
                <a:latin typeface="Calibri" panose="020F0502020204030204" pitchFamily="34" charset="0"/>
                <a:ea typeface="Times New Roman" panose="02020603050405020304" pitchFamily="18" charset="0"/>
              </a:rPr>
              <a:t>make</a:t>
            </a:r>
            <a:r>
              <a:rPr lang="en-GB" sz="2400" i="1" dirty="0">
                <a:solidFill>
                  <a:srgbClr val="333333"/>
                </a:solidFill>
                <a:effectLst/>
                <a:latin typeface="Calibri" panose="020F0502020204030204" pitchFamily="34" charset="0"/>
                <a:ea typeface="Times New Roman" panose="02020603050405020304" pitchFamily="18" charset="0"/>
              </a:rPr>
              <a:t> a * </a:t>
            </a:r>
            <a:r>
              <a:rPr lang="en-GB" sz="2400" i="1" dirty="0">
                <a:solidFill>
                  <a:srgbClr val="000000"/>
                </a:solidFill>
                <a:effectLst/>
                <a:latin typeface="Calibri" panose="020F0502020204030204" pitchFamily="34" charset="0"/>
                <a:ea typeface="Times New Roman" panose="02020603050405020304" pitchFamily="18" charset="0"/>
              </a:rPr>
              <a:t>capital gain</a:t>
            </a:r>
            <a:r>
              <a:rPr lang="en-GB" sz="2400" i="1" dirty="0">
                <a:solidFill>
                  <a:srgbClr val="333333"/>
                </a:solidFill>
                <a:effectLst/>
                <a:latin typeface="Calibri" panose="020F0502020204030204" pitchFamily="34" charset="0"/>
                <a:ea typeface="Times New Roman" panose="02020603050405020304" pitchFamily="18" charset="0"/>
              </a:rPr>
              <a:t> if the * </a:t>
            </a:r>
            <a:r>
              <a:rPr lang="en-GB" sz="2400" i="1" dirty="0">
                <a:solidFill>
                  <a:srgbClr val="000000"/>
                </a:solidFill>
                <a:effectLst/>
                <a:latin typeface="Calibri" panose="020F0502020204030204" pitchFamily="34" charset="0"/>
                <a:ea typeface="Times New Roman" panose="02020603050405020304" pitchFamily="18" charset="0"/>
              </a:rPr>
              <a:t>capital proceeds</a:t>
            </a:r>
            <a:r>
              <a:rPr lang="en-GB" sz="2400" i="1" dirty="0">
                <a:solidFill>
                  <a:srgbClr val="333333"/>
                </a:solidFill>
                <a:effectLst/>
                <a:latin typeface="Calibri" panose="020F0502020204030204" pitchFamily="34" charset="0"/>
                <a:ea typeface="Times New Roman" panose="02020603050405020304" pitchFamily="18" charset="0"/>
              </a:rPr>
              <a:t> from entering into the covenant are more than that </a:t>
            </a:r>
            <a:r>
              <a:rPr lang="en-GB" sz="2400" i="1" dirty="0">
                <a:solidFill>
                  <a:srgbClr val="000000"/>
                </a:solidFill>
                <a:effectLst/>
                <a:latin typeface="Calibri" panose="020F0502020204030204" pitchFamily="34" charset="0"/>
                <a:ea typeface="Times New Roman" panose="02020603050405020304" pitchFamily="18" charset="0"/>
              </a:rPr>
              <a:t>part</a:t>
            </a:r>
            <a:r>
              <a:rPr lang="en-GB" sz="2400" i="1" dirty="0">
                <a:solidFill>
                  <a:srgbClr val="333333"/>
                </a:solidFill>
                <a:effectLst/>
                <a:latin typeface="Calibri" panose="020F0502020204030204" pitchFamily="34" charset="0"/>
                <a:ea typeface="Times New Roman" panose="02020603050405020304" pitchFamily="18" charset="0"/>
              </a:rPr>
              <a:t> of the * </a:t>
            </a:r>
            <a:r>
              <a:rPr lang="en-GB" sz="2400" i="1" dirty="0">
                <a:solidFill>
                  <a:srgbClr val="000000"/>
                </a:solidFill>
                <a:effectLst/>
                <a:latin typeface="Calibri" panose="020F0502020204030204" pitchFamily="34" charset="0"/>
                <a:ea typeface="Times New Roman" panose="02020603050405020304" pitchFamily="18" charset="0"/>
              </a:rPr>
              <a:t>cost base</a:t>
            </a:r>
            <a:r>
              <a:rPr lang="en-GB" sz="2400" i="1" dirty="0">
                <a:solidFill>
                  <a:srgbClr val="333333"/>
                </a:solidFill>
                <a:effectLst/>
                <a:latin typeface="Calibri" panose="020F0502020204030204" pitchFamily="34" charset="0"/>
                <a:ea typeface="Times New Roman" panose="02020603050405020304" pitchFamily="18" charset="0"/>
              </a:rPr>
              <a:t> of the land that is apportioned to the covenant. You </a:t>
            </a:r>
            <a:r>
              <a:rPr lang="en-GB" sz="2400" i="1" dirty="0">
                <a:solidFill>
                  <a:srgbClr val="000000"/>
                </a:solidFill>
                <a:effectLst/>
                <a:latin typeface="Calibri" panose="020F0502020204030204" pitchFamily="34" charset="0"/>
                <a:ea typeface="Times New Roman" panose="02020603050405020304" pitchFamily="18" charset="0"/>
              </a:rPr>
              <a:t>make</a:t>
            </a:r>
            <a:r>
              <a:rPr lang="en-GB" sz="2400" i="1" dirty="0">
                <a:solidFill>
                  <a:srgbClr val="333333"/>
                </a:solidFill>
                <a:effectLst/>
                <a:latin typeface="Calibri" panose="020F0502020204030204" pitchFamily="34" charset="0"/>
                <a:ea typeface="Times New Roman" panose="02020603050405020304" pitchFamily="18" charset="0"/>
              </a:rPr>
              <a:t> a * </a:t>
            </a:r>
            <a:r>
              <a:rPr lang="en-AU" sz="2400" i="1" dirty="0">
                <a:solidFill>
                  <a:srgbClr val="000000"/>
                </a:solidFill>
                <a:effectLst/>
                <a:latin typeface="Calibri" panose="020F0502020204030204" pitchFamily="34" charset="0"/>
                <a:ea typeface="Times New Roman" panose="02020603050405020304" pitchFamily="18" charset="0"/>
              </a:rPr>
              <a:t>capital loss</a:t>
            </a:r>
            <a:r>
              <a:rPr lang="en-AU" sz="2400" i="1" dirty="0">
                <a:solidFill>
                  <a:srgbClr val="333333"/>
                </a:solidFill>
                <a:effectLst/>
                <a:latin typeface="Calibri" panose="020F0502020204030204" pitchFamily="34" charset="0"/>
                <a:ea typeface="Times New Roman" panose="02020603050405020304" pitchFamily="18" charset="0"/>
              </a:rPr>
              <a:t> if those </a:t>
            </a:r>
            <a:r>
              <a:rPr lang="en-AU" sz="2400" i="1" dirty="0">
                <a:solidFill>
                  <a:srgbClr val="000000"/>
                </a:solidFill>
                <a:effectLst/>
                <a:latin typeface="Calibri" panose="020F0502020204030204" pitchFamily="34" charset="0"/>
                <a:ea typeface="Times New Roman" panose="02020603050405020304" pitchFamily="18" charset="0"/>
              </a:rPr>
              <a:t>capital proceeds</a:t>
            </a:r>
            <a:r>
              <a:rPr lang="en-AU" sz="2400" i="1" dirty="0">
                <a:solidFill>
                  <a:srgbClr val="333333"/>
                </a:solidFill>
                <a:effectLst/>
                <a:latin typeface="Calibri" panose="020F0502020204030204" pitchFamily="34" charset="0"/>
                <a:ea typeface="Times New Roman" panose="02020603050405020304" pitchFamily="18" charset="0"/>
              </a:rPr>
              <a:t> are less than the </a:t>
            </a:r>
            <a:r>
              <a:rPr lang="en-AU" sz="2400" i="1" dirty="0">
                <a:solidFill>
                  <a:srgbClr val="000000"/>
                </a:solidFill>
                <a:effectLst/>
                <a:latin typeface="Calibri" panose="020F0502020204030204" pitchFamily="34" charset="0"/>
                <a:ea typeface="Times New Roman" panose="02020603050405020304" pitchFamily="18" charset="0"/>
              </a:rPr>
              <a:t>part</a:t>
            </a:r>
            <a:r>
              <a:rPr lang="en-AU" sz="2400" i="1" dirty="0">
                <a:solidFill>
                  <a:srgbClr val="333333"/>
                </a:solidFill>
                <a:effectLst/>
                <a:latin typeface="Calibri" panose="020F0502020204030204" pitchFamily="34" charset="0"/>
                <a:ea typeface="Times New Roman" panose="02020603050405020304" pitchFamily="18" charset="0"/>
              </a:rPr>
              <a:t> of the </a:t>
            </a:r>
            <a:r>
              <a:rPr lang="en-GB" sz="2400" i="1" dirty="0">
                <a:solidFill>
                  <a:srgbClr val="333333"/>
                </a:solidFill>
                <a:effectLst/>
                <a:latin typeface="Calibri" panose="020F0502020204030204" pitchFamily="34" charset="0"/>
                <a:ea typeface="Times New Roman" panose="02020603050405020304" pitchFamily="18" charset="0"/>
              </a:rPr>
              <a:t>* </a:t>
            </a:r>
            <a:r>
              <a:rPr lang="en-GB" sz="2400" i="1" dirty="0">
                <a:solidFill>
                  <a:srgbClr val="000000"/>
                </a:solidFill>
                <a:effectLst/>
                <a:latin typeface="Calibri" panose="020F0502020204030204" pitchFamily="34" charset="0"/>
                <a:ea typeface="Times New Roman" panose="02020603050405020304" pitchFamily="18" charset="0"/>
              </a:rPr>
              <a:t>reduced cost base</a:t>
            </a:r>
            <a:r>
              <a:rPr lang="en-GB" sz="2400" i="1" dirty="0">
                <a:solidFill>
                  <a:srgbClr val="333333"/>
                </a:solidFill>
                <a:effectLst/>
                <a:latin typeface="Calibri" panose="020F0502020204030204" pitchFamily="34" charset="0"/>
                <a:ea typeface="Times New Roman" panose="02020603050405020304" pitchFamily="18" charset="0"/>
              </a:rPr>
              <a:t> of the land that is apportioned to the covenant.</a:t>
            </a:r>
            <a:endParaRPr lang="en-GB" sz="2400" dirty="0">
              <a:effectLst/>
              <a:latin typeface="Times New Roman" panose="02020603050405020304" pitchFamily="18" charset="0"/>
              <a:ea typeface="Times New Roman" panose="02020603050405020304" pitchFamily="18" charset="0"/>
            </a:endParaRPr>
          </a:p>
          <a:p>
            <a:pPr marL="0" indent="0">
              <a:buNone/>
            </a:pPr>
            <a:endParaRPr lang="en-GB" dirty="0"/>
          </a:p>
        </p:txBody>
      </p:sp>
      <p:sp>
        <p:nvSpPr>
          <p:cNvPr id="4" name="Title 3">
            <a:extLst>
              <a:ext uri="{FF2B5EF4-FFF2-40B4-BE49-F238E27FC236}">
                <a16:creationId xmlns:a16="http://schemas.microsoft.com/office/drawing/2014/main" id="{B1E1FB98-2438-7417-1A93-08645D992309}"/>
              </a:ext>
            </a:extLst>
          </p:cNvPr>
          <p:cNvSpPr>
            <a:spLocks noGrp="1"/>
          </p:cNvSpPr>
          <p:nvPr>
            <p:ph type="title"/>
          </p:nvPr>
        </p:nvSpPr>
        <p:spPr>
          <a:xfrm>
            <a:off x="540000" y="360000"/>
            <a:ext cx="10980000" cy="457900"/>
          </a:xfrm>
        </p:spPr>
        <p:txBody>
          <a:bodyPr>
            <a:normAutofit fontScale="90000"/>
          </a:bodyPr>
          <a:lstStyle/>
          <a:p>
            <a:r>
              <a:rPr lang="en-AU" dirty="0"/>
              <a:t>Conservation Covenants the D4 event</a:t>
            </a:r>
            <a:endParaRPr lang="en-GB" dirty="0"/>
          </a:p>
        </p:txBody>
      </p:sp>
      <p:sp>
        <p:nvSpPr>
          <p:cNvPr id="5" name="Footer Placeholder 4">
            <a:extLst>
              <a:ext uri="{FF2B5EF4-FFF2-40B4-BE49-F238E27FC236}">
                <a16:creationId xmlns:a16="http://schemas.microsoft.com/office/drawing/2014/main" id="{716993A5-3C2C-BB14-9DC7-F247E0F538CD}"/>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2530946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088E56-EC62-807C-4BE1-055DCBA8281E}"/>
              </a:ext>
            </a:extLst>
          </p:cNvPr>
          <p:cNvSpPr>
            <a:spLocks noGrp="1"/>
          </p:cNvSpPr>
          <p:nvPr>
            <p:ph type="title"/>
          </p:nvPr>
        </p:nvSpPr>
        <p:spPr>
          <a:xfrm>
            <a:off x="540000" y="198211"/>
            <a:ext cx="10980000" cy="582109"/>
          </a:xfrm>
        </p:spPr>
        <p:txBody>
          <a:bodyPr>
            <a:normAutofit fontScale="90000"/>
          </a:bodyPr>
          <a:lstStyle/>
          <a:p>
            <a:r>
              <a:rPr lang="en-AU" dirty="0"/>
              <a:t>D4 the calculation example- no proceeds</a:t>
            </a:r>
            <a:endParaRPr lang="en-GB" dirty="0"/>
          </a:p>
        </p:txBody>
      </p:sp>
      <p:sp>
        <p:nvSpPr>
          <p:cNvPr id="5" name="Footer Placeholder 4">
            <a:extLst>
              <a:ext uri="{FF2B5EF4-FFF2-40B4-BE49-F238E27FC236}">
                <a16:creationId xmlns:a16="http://schemas.microsoft.com/office/drawing/2014/main" id="{664904F3-B12E-168A-86F1-514DED9D72B4}"/>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7" name="TextBox 6">
            <a:extLst>
              <a:ext uri="{FF2B5EF4-FFF2-40B4-BE49-F238E27FC236}">
                <a16:creationId xmlns:a16="http://schemas.microsoft.com/office/drawing/2014/main" id="{4F7FB88F-A071-BB0D-26C0-46C933E12A44}"/>
              </a:ext>
            </a:extLst>
          </p:cNvPr>
          <p:cNvSpPr txBox="1"/>
          <p:nvPr/>
        </p:nvSpPr>
        <p:spPr>
          <a:xfrm>
            <a:off x="350982" y="1156089"/>
            <a:ext cx="11637818" cy="3809376"/>
          </a:xfrm>
          <a:prstGeom prst="rect">
            <a:avLst/>
          </a:prstGeom>
          <a:noFill/>
        </p:spPr>
        <p:txBody>
          <a:bodyPr wrap="square">
            <a:spAutoFit/>
          </a:bodyPr>
          <a:lstStyle/>
          <a:p>
            <a:pPr algn="just">
              <a:lnSpc>
                <a:spcPct val="120000"/>
              </a:lnSpc>
              <a:spcBef>
                <a:spcPts val="2500"/>
              </a:spcBef>
              <a:spcAft>
                <a:spcPts val="1100"/>
              </a:spcAft>
            </a:pPr>
            <a:r>
              <a:rPr lang="en-AU" b="1" dirty="0">
                <a:solidFill>
                  <a:schemeClr val="accent1"/>
                </a:solidFill>
                <a:effectLst/>
                <a:ea typeface="Times New Roman" panose="02020603050405020304" pitchFamily="18" charset="0"/>
                <a:cs typeface="Times New Roman" panose="02020603050405020304" pitchFamily="18" charset="0"/>
              </a:rPr>
              <a:t>Example 2:</a:t>
            </a:r>
            <a:endParaRPr lang="en-GB" b="1" dirty="0">
              <a:solidFill>
                <a:schemeClr val="accent1"/>
              </a:solidFill>
              <a:ea typeface="Times New Roman" panose="02020603050405020304" pitchFamily="18" charset="0"/>
              <a:cs typeface="Times New Roman" panose="02020603050405020304" pitchFamily="18" charset="0"/>
            </a:endParaRPr>
          </a:p>
          <a:p>
            <a:pPr algn="just">
              <a:lnSpc>
                <a:spcPct val="120000"/>
              </a:lnSpc>
              <a:spcBef>
                <a:spcPts val="2500"/>
              </a:spcBef>
              <a:spcAft>
                <a:spcPts val="1100"/>
              </a:spcAft>
            </a:pPr>
            <a:r>
              <a:rPr lang="en-AU" i="1" dirty="0">
                <a:effectLst/>
                <a:ea typeface="MS Mincho" panose="02020609040205080304" pitchFamily="49" charset="-128"/>
                <a:cs typeface="Times New Roman" panose="02020603050405020304" pitchFamily="18" charset="0"/>
              </a:rPr>
              <a:t>In simple terms and using Bill and Mathilda’s example:</a:t>
            </a:r>
            <a:endParaRPr lang="en-GB" dirty="0">
              <a:effectLst/>
              <a:ea typeface="MS Mincho" panose="02020609040205080304" pitchFamily="49" charset="-128"/>
              <a:cs typeface="Times New Roman" panose="02020603050405020304" pitchFamily="18" charset="0"/>
            </a:endParaRPr>
          </a:p>
          <a:p>
            <a:pPr marL="800100" lvl="1" indent="-342900" algn="just">
              <a:lnSpc>
                <a:spcPct val="107000"/>
              </a:lnSpc>
              <a:buFont typeface="Symbol" panose="05050102010706020507" pitchFamily="18" charset="2"/>
              <a:buChar char=""/>
            </a:pPr>
            <a:r>
              <a:rPr lang="en-GB" i="1" kern="100" dirty="0">
                <a:effectLst/>
                <a:ea typeface="Calibri" panose="020F0502020204030204" pitchFamily="34" charset="0"/>
                <a:cs typeface="Times New Roman" panose="02020603050405020304" pitchFamily="18" charset="0"/>
              </a:rPr>
              <a:t>Original cost base $5M</a:t>
            </a:r>
            <a:endParaRPr lang="en-GB" kern="100" dirty="0">
              <a:effectLst/>
              <a:ea typeface="Calibri" panose="020F0502020204030204" pitchFamily="34" charset="0"/>
              <a:cs typeface="Times New Roman" panose="02020603050405020304" pitchFamily="18" charset="0"/>
            </a:endParaRPr>
          </a:p>
          <a:p>
            <a:pPr marL="800100" lvl="1" indent="-342900" algn="just">
              <a:lnSpc>
                <a:spcPct val="107000"/>
              </a:lnSpc>
              <a:buFont typeface="Symbol" panose="05050102010706020507" pitchFamily="18" charset="2"/>
              <a:buChar char=""/>
            </a:pPr>
            <a:r>
              <a:rPr lang="en-GB" i="1" kern="100" dirty="0">
                <a:effectLst/>
                <a:ea typeface="Calibri" panose="020F0502020204030204" pitchFamily="34" charset="0"/>
                <a:cs typeface="Times New Roman" panose="02020603050405020304" pitchFamily="18" charset="0"/>
              </a:rPr>
              <a:t>Division 31 deduction $1M</a:t>
            </a:r>
            <a:endParaRPr lang="en-GB" kern="100" dirty="0">
              <a:effectLst/>
              <a:ea typeface="Calibri" panose="020F0502020204030204" pitchFamily="34" charset="0"/>
              <a:cs typeface="Times New Roman" panose="02020603050405020304" pitchFamily="18" charset="0"/>
            </a:endParaRPr>
          </a:p>
          <a:p>
            <a:pPr marL="800100" lvl="1" indent="-342900" algn="just">
              <a:lnSpc>
                <a:spcPct val="107000"/>
              </a:lnSpc>
              <a:buFont typeface="Symbol" panose="05050102010706020507" pitchFamily="18" charset="2"/>
              <a:buChar char=""/>
            </a:pPr>
            <a:r>
              <a:rPr lang="en-GB" i="1" kern="100" dirty="0">
                <a:effectLst/>
                <a:ea typeface="Calibri" panose="020F0502020204030204" pitchFamily="34" charset="0"/>
                <a:cs typeface="Times New Roman" panose="02020603050405020304" pitchFamily="18" charset="0"/>
              </a:rPr>
              <a:t>Market value of property after covenant granted $9M</a:t>
            </a:r>
            <a:endParaRPr lang="en-GB" kern="100" dirty="0">
              <a:effectLst/>
              <a:ea typeface="Calibri" panose="020F0502020204030204" pitchFamily="34" charset="0"/>
              <a:cs typeface="Times New Roman" panose="02020603050405020304" pitchFamily="18" charset="0"/>
            </a:endParaRPr>
          </a:p>
          <a:p>
            <a:pPr marL="800100" lvl="1" indent="-342900" algn="just">
              <a:lnSpc>
                <a:spcPct val="107000"/>
              </a:lnSpc>
              <a:spcAft>
                <a:spcPts val="800"/>
              </a:spcAft>
              <a:buFont typeface="Symbol" panose="05050102010706020507" pitchFamily="18" charset="2"/>
              <a:buChar char=""/>
            </a:pPr>
            <a:r>
              <a:rPr lang="en-GB" i="1" kern="100" dirty="0">
                <a:effectLst/>
                <a:ea typeface="Calibri" panose="020F0502020204030204" pitchFamily="34" charset="0"/>
                <a:cs typeface="Times New Roman" panose="02020603050405020304" pitchFamily="18" charset="0"/>
              </a:rPr>
              <a:t>Market value of property before covenant granted $10M</a:t>
            </a:r>
            <a:endParaRPr lang="en-GB" kern="100" dirty="0">
              <a:ea typeface="Calibri" panose="020F0502020204030204" pitchFamily="34" charset="0"/>
              <a:cs typeface="Times New Roman" panose="02020603050405020304" pitchFamily="18" charset="0"/>
            </a:endParaRPr>
          </a:p>
          <a:p>
            <a:pPr marL="360363" lvl="1">
              <a:lnSpc>
                <a:spcPct val="107000"/>
              </a:lnSpc>
              <a:spcAft>
                <a:spcPts val="800"/>
              </a:spcAft>
            </a:pPr>
            <a:r>
              <a:rPr lang="en-AU" i="1" dirty="0">
                <a:effectLst/>
                <a:ea typeface="MS Mincho" panose="02020609040205080304" pitchFamily="49" charset="-128"/>
                <a:cs typeface="Times New Roman" panose="02020603050405020304" pitchFamily="18" charset="0"/>
              </a:rPr>
              <a:t>$1M (capital proceeds </a:t>
            </a:r>
            <a:r>
              <a:rPr lang="en-AU" i="1" dirty="0" err="1">
                <a:effectLst/>
                <a:ea typeface="MS Mincho" panose="02020609040205080304" pitchFamily="49" charset="-128"/>
                <a:cs typeface="Times New Roman" panose="02020603050405020304" pitchFamily="18" charset="0"/>
              </a:rPr>
              <a:t>ie</a:t>
            </a:r>
            <a:r>
              <a:rPr lang="en-AU" i="1" dirty="0">
                <a:effectLst/>
                <a:ea typeface="MS Mincho" panose="02020609040205080304" pitchFamily="49" charset="-128"/>
                <a:cs typeface="Times New Roman" panose="02020603050405020304" pitchFamily="18" charset="0"/>
              </a:rPr>
              <a:t> Division 31 deduction) less ($5m / ($1M plus $9M)) = $500,000 capital gain.</a:t>
            </a:r>
            <a:endParaRPr lang="en-GB" dirty="0">
              <a:effectLst/>
              <a:ea typeface="MS Mincho" panose="02020609040205080304" pitchFamily="49" charset="-128"/>
              <a:cs typeface="Times New Roman" panose="02020603050405020304" pitchFamily="18" charset="0"/>
            </a:endParaRPr>
          </a:p>
          <a:p>
            <a:pPr marL="360363">
              <a:lnSpc>
                <a:spcPct val="120000"/>
              </a:lnSpc>
              <a:spcAft>
                <a:spcPts val="1000"/>
              </a:spcAft>
            </a:pPr>
            <a:r>
              <a:rPr lang="en-AU" i="1" dirty="0">
                <a:effectLst/>
                <a:ea typeface="MS Mincho" panose="02020609040205080304" pitchFamily="49" charset="-128"/>
                <a:cs typeface="Times New Roman" panose="02020603050405020304" pitchFamily="18" charset="0"/>
              </a:rPr>
              <a:t>Because the gain is from CGT event D4 the general 50% discount may apply.</a:t>
            </a:r>
          </a:p>
          <a:p>
            <a:pPr marL="360363">
              <a:lnSpc>
                <a:spcPct val="120000"/>
              </a:lnSpc>
              <a:spcAft>
                <a:spcPts val="1000"/>
              </a:spcAft>
            </a:pPr>
            <a:r>
              <a:rPr lang="en-AU" i="1" dirty="0">
                <a:ea typeface="MS Mincho" panose="02020609040205080304" pitchFamily="49" charset="-128"/>
                <a:cs typeface="Times New Roman" panose="02020603050405020304" pitchFamily="18" charset="0"/>
              </a:rPr>
              <a:t>SBCGT may also apply</a:t>
            </a:r>
            <a:endParaRPr lang="en-GB" dirty="0">
              <a:effectLst/>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631477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92E48E-4DA5-DB40-B51D-A71943EFDA9D}"/>
              </a:ext>
            </a:extLst>
          </p:cNvPr>
          <p:cNvSpPr>
            <a:spLocks noGrp="1"/>
          </p:cNvSpPr>
          <p:nvPr>
            <p:ph type="body" sz="half" idx="4294967295"/>
          </p:nvPr>
        </p:nvSpPr>
        <p:spPr>
          <a:xfrm>
            <a:off x="539999" y="1619999"/>
            <a:ext cx="5400000" cy="4499999"/>
          </a:xfrm>
        </p:spPr>
        <p:txBody>
          <a:bodyPr>
            <a:normAutofit/>
          </a:bodyPr>
          <a:lstStyle/>
          <a:p>
            <a:pPr marL="0" indent="0">
              <a:spcBef>
                <a:spcPts val="0"/>
              </a:spcBef>
              <a:buNone/>
            </a:pPr>
            <a:r>
              <a:rPr lang="en-US" sz="2400" dirty="0">
                <a:solidFill>
                  <a:schemeClr val="accent1"/>
                </a:solidFill>
              </a:rPr>
              <a:t>Compensation agreements</a:t>
            </a:r>
          </a:p>
          <a:p>
            <a:pPr>
              <a:spcBef>
                <a:spcPts val="0"/>
              </a:spcBef>
              <a:buFont typeface="Arial" panose="020B0604020202020204" pitchFamily="34" charset="0"/>
              <a:buChar char="•"/>
            </a:pPr>
            <a:r>
              <a:rPr lang="en-US" sz="1800" dirty="0"/>
              <a:t>Why is the look through approach important</a:t>
            </a:r>
          </a:p>
          <a:p>
            <a:pPr>
              <a:spcBef>
                <a:spcPts val="0"/>
              </a:spcBef>
              <a:buFont typeface="Arial" panose="020B0604020202020204" pitchFamily="34" charset="0"/>
              <a:buChar char="•"/>
            </a:pPr>
            <a:r>
              <a:rPr lang="en-US" sz="1800" dirty="0"/>
              <a:t>Diminution of surrounding land- a deep dive</a:t>
            </a:r>
          </a:p>
          <a:p>
            <a:pPr>
              <a:spcBef>
                <a:spcPts val="0"/>
              </a:spcBef>
              <a:buFont typeface="Arial" panose="020B0604020202020204" pitchFamily="34" charset="0"/>
              <a:buChar char="•"/>
            </a:pPr>
            <a:r>
              <a:rPr lang="en-US" sz="1800" dirty="0"/>
              <a:t>A practical approach</a:t>
            </a:r>
          </a:p>
          <a:p>
            <a:pPr>
              <a:spcBef>
                <a:spcPts val="0"/>
              </a:spcBef>
              <a:buFont typeface="Arial" panose="020B0604020202020204" pitchFamily="34" charset="0"/>
              <a:buChar char="•"/>
            </a:pPr>
            <a:r>
              <a:rPr lang="en-US" sz="1800" dirty="0"/>
              <a:t>The detail</a:t>
            </a:r>
          </a:p>
          <a:p>
            <a:r>
              <a:rPr lang="en-AU" sz="2400" dirty="0">
                <a:solidFill>
                  <a:schemeClr val="accent1"/>
                </a:solidFill>
              </a:rPr>
              <a:t>Conservation agreements</a:t>
            </a:r>
          </a:p>
          <a:p>
            <a:r>
              <a:rPr lang="en-AU" sz="2400" dirty="0">
                <a:solidFill>
                  <a:schemeClr val="accent1"/>
                </a:solidFill>
              </a:rPr>
              <a:t>Biodiversity agreements</a:t>
            </a:r>
          </a:p>
          <a:p>
            <a:r>
              <a:rPr lang="en-AU" sz="2400" dirty="0">
                <a:solidFill>
                  <a:schemeClr val="accent1"/>
                </a:solidFill>
              </a:rPr>
              <a:t>Carbon</a:t>
            </a:r>
          </a:p>
          <a:p>
            <a:r>
              <a:rPr lang="en-AU" sz="2400" dirty="0">
                <a:solidFill>
                  <a:schemeClr val="accent1"/>
                </a:solidFill>
              </a:rPr>
              <a:t>Wind and Solar Farms</a:t>
            </a:r>
          </a:p>
          <a:p>
            <a:r>
              <a:rPr lang="en-AU" sz="2400" dirty="0">
                <a:solidFill>
                  <a:schemeClr val="accent1"/>
                </a:solidFill>
              </a:rPr>
              <a:t>Concurrent leases</a:t>
            </a:r>
          </a:p>
          <a:p>
            <a:r>
              <a:rPr lang="en-AU" sz="2400" dirty="0">
                <a:solidFill>
                  <a:schemeClr val="accent1"/>
                </a:solidFill>
              </a:rPr>
              <a:t>Agri-tourism and farm stay</a:t>
            </a:r>
          </a:p>
          <a:p>
            <a:pPr marL="0" indent="0">
              <a:buNone/>
            </a:pPr>
            <a:endParaRPr lang="en-US" sz="2400" dirty="0"/>
          </a:p>
        </p:txBody>
      </p:sp>
      <p:sp>
        <p:nvSpPr>
          <p:cNvPr id="5" name="Title 4">
            <a:extLst>
              <a:ext uri="{FF2B5EF4-FFF2-40B4-BE49-F238E27FC236}">
                <a16:creationId xmlns:a16="http://schemas.microsoft.com/office/drawing/2014/main" id="{099178B2-0386-F949-B6CF-884B860653E3}"/>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4A915735-65F1-164E-995F-9232AAAD4680}"/>
              </a:ext>
            </a:extLst>
          </p:cNvPr>
          <p:cNvSpPr>
            <a:spLocks noGrp="1"/>
          </p:cNvSpPr>
          <p:nvPr>
            <p:ph type="ftr" sz="quarter" idx="11"/>
          </p:nvPr>
        </p:nvSpPr>
        <p:spPr/>
        <p:txBody>
          <a:bodyPr/>
          <a:lstStyle/>
          <a:p>
            <a:pPr algn="l"/>
            <a:r>
              <a:rPr lang="en-AU" sz="1000" dirty="0">
                <a:effectLst/>
              </a:rPr>
              <a:t>Session 13: Taxation issues arising from alternative land use of primary production land</a:t>
            </a:r>
            <a:endParaRPr lang="en-US" dirty="0"/>
          </a:p>
        </p:txBody>
      </p:sp>
      <p:pic>
        <p:nvPicPr>
          <p:cNvPr id="8" name="Picture Placeholder 7">
            <a:extLst>
              <a:ext uri="{FF2B5EF4-FFF2-40B4-BE49-F238E27FC236}">
                <a16:creationId xmlns:a16="http://schemas.microsoft.com/office/drawing/2014/main" id="{8E6C8F36-B3DC-1A19-D056-CB1133A4FC23}"/>
              </a:ext>
            </a:extLst>
          </p:cNvPr>
          <p:cNvPicPr>
            <a:picLocks noGrp="1" noChangeAspect="1"/>
          </p:cNvPicPr>
          <p:nvPr>
            <p:ph type="pic" idx="1"/>
          </p:nvPr>
        </p:nvPicPr>
        <p:blipFill>
          <a:blip r:embed="rId3"/>
          <a:srcRect l="16100" r="16100"/>
          <a:stretch>
            <a:fillRect/>
          </a:stretch>
        </p:blipFill>
        <p:spPr>
          <a:xfrm>
            <a:off x="9342837" y="1827751"/>
            <a:ext cx="1817668" cy="1233963"/>
          </a:xfrm>
          <a:prstGeom prst="rect">
            <a:avLst/>
          </a:prstGeom>
        </p:spPr>
      </p:pic>
      <p:pic>
        <p:nvPicPr>
          <p:cNvPr id="2" name="Picture 1" descr="Magnifying glass">
            <a:extLst>
              <a:ext uri="{FF2B5EF4-FFF2-40B4-BE49-F238E27FC236}">
                <a16:creationId xmlns:a16="http://schemas.microsoft.com/office/drawing/2014/main" id="{EE5BDD12-0A47-97A6-D0A2-83DAA4E2F2A1}"/>
              </a:ext>
            </a:extLst>
          </p:cNvPr>
          <p:cNvPicPr>
            <a:picLocks noChangeAspect="1"/>
          </p:cNvPicPr>
          <p:nvPr/>
        </p:nvPicPr>
        <p:blipFill>
          <a:blip r:embed="rId4"/>
          <a:stretch>
            <a:fillRect/>
          </a:stretch>
        </p:blipFill>
        <p:spPr>
          <a:xfrm>
            <a:off x="8315582" y="0"/>
            <a:ext cx="890763" cy="890763"/>
          </a:xfrm>
          <a:prstGeom prst="rect">
            <a:avLst/>
          </a:prstGeom>
        </p:spPr>
      </p:pic>
      <p:pic>
        <p:nvPicPr>
          <p:cNvPr id="6" name="Picture 5" descr="Thermal power station">
            <a:extLst>
              <a:ext uri="{FF2B5EF4-FFF2-40B4-BE49-F238E27FC236}">
                <a16:creationId xmlns:a16="http://schemas.microsoft.com/office/drawing/2014/main" id="{54F3B7E3-0BF8-3988-82D0-8B01BB6F8D9F}"/>
              </a:ext>
            </a:extLst>
          </p:cNvPr>
          <p:cNvPicPr>
            <a:picLocks noChangeAspect="1"/>
          </p:cNvPicPr>
          <p:nvPr/>
        </p:nvPicPr>
        <p:blipFill>
          <a:blip r:embed="rId5"/>
          <a:stretch>
            <a:fillRect/>
          </a:stretch>
        </p:blipFill>
        <p:spPr>
          <a:xfrm>
            <a:off x="9342836" y="257635"/>
            <a:ext cx="1817669" cy="1362364"/>
          </a:xfrm>
          <a:prstGeom prst="rect">
            <a:avLst/>
          </a:prstGeom>
        </p:spPr>
      </p:pic>
      <p:pic>
        <p:nvPicPr>
          <p:cNvPr id="2050" name="Picture 2" descr="Solar panels study reveals impact on the Earth">
            <a:extLst>
              <a:ext uri="{FF2B5EF4-FFF2-40B4-BE49-F238E27FC236}">
                <a16:creationId xmlns:a16="http://schemas.microsoft.com/office/drawing/2014/main" id="{FEE18FE6-6AB8-8EFE-EF5E-C9E59087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4020" y="3193694"/>
            <a:ext cx="1816485" cy="13623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ile of American dollar banknotes">
            <a:extLst>
              <a:ext uri="{FF2B5EF4-FFF2-40B4-BE49-F238E27FC236}">
                <a16:creationId xmlns:a16="http://schemas.microsoft.com/office/drawing/2014/main" id="{39FBB45D-9FE8-FA4A-26BC-4801B69DB717}"/>
              </a:ext>
            </a:extLst>
          </p:cNvPr>
          <p:cNvPicPr>
            <a:picLocks noChangeAspect="1"/>
          </p:cNvPicPr>
          <p:nvPr/>
        </p:nvPicPr>
        <p:blipFill>
          <a:blip r:embed="rId7"/>
          <a:stretch>
            <a:fillRect/>
          </a:stretch>
        </p:blipFill>
        <p:spPr>
          <a:xfrm>
            <a:off x="7437005" y="659713"/>
            <a:ext cx="1299392" cy="1076036"/>
          </a:xfrm>
          <a:prstGeom prst="rect">
            <a:avLst/>
          </a:prstGeom>
        </p:spPr>
      </p:pic>
      <p:pic>
        <p:nvPicPr>
          <p:cNvPr id="2052" name="Picture 4" descr="Consumer Protection: Agreements Reached with 'Gifting Table Scheme ...">
            <a:extLst>
              <a:ext uri="{FF2B5EF4-FFF2-40B4-BE49-F238E27FC236}">
                <a16:creationId xmlns:a16="http://schemas.microsoft.com/office/drawing/2014/main" id="{11D667E3-06DC-9EDD-47F2-19FC8C5893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2836" y="4752827"/>
            <a:ext cx="1810279" cy="152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26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D8FAEB-A212-CADC-43CD-EA6DF3D69A56}"/>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7" name="TextBox 6">
            <a:extLst>
              <a:ext uri="{FF2B5EF4-FFF2-40B4-BE49-F238E27FC236}">
                <a16:creationId xmlns:a16="http://schemas.microsoft.com/office/drawing/2014/main" id="{56D6BF32-A543-9A63-F045-46040656D438}"/>
              </a:ext>
            </a:extLst>
          </p:cNvPr>
          <p:cNvSpPr txBox="1"/>
          <p:nvPr/>
        </p:nvSpPr>
        <p:spPr>
          <a:xfrm>
            <a:off x="540000" y="884329"/>
            <a:ext cx="10270836" cy="5089342"/>
          </a:xfrm>
          <a:prstGeom prst="rect">
            <a:avLst/>
          </a:prstGeom>
          <a:noFill/>
        </p:spPr>
        <p:txBody>
          <a:bodyPr wrap="square">
            <a:spAutoFit/>
          </a:bodyPr>
          <a:lstStyle/>
          <a:p>
            <a:pPr algn="just">
              <a:lnSpc>
                <a:spcPct val="120000"/>
              </a:lnSpc>
              <a:spcBef>
                <a:spcPts val="2500"/>
              </a:spcBef>
              <a:spcAft>
                <a:spcPts val="1100"/>
              </a:spcAft>
            </a:pPr>
            <a:r>
              <a:rPr lang="en-AU" b="1" dirty="0">
                <a:effectLst/>
                <a:ea typeface="Times New Roman" panose="02020603050405020304" pitchFamily="18" charset="0"/>
                <a:cs typeface="Times New Roman" panose="02020603050405020304" pitchFamily="18" charset="0"/>
              </a:rPr>
              <a:t>Example 3:</a:t>
            </a:r>
            <a:endParaRPr lang="en-GB" b="1" dirty="0">
              <a:effectLst/>
              <a:ea typeface="Times New Roman" panose="02020603050405020304" pitchFamily="18" charset="0"/>
              <a:cs typeface="Times New Roman" panose="02020603050405020304" pitchFamily="18" charset="0"/>
            </a:endParaRPr>
          </a:p>
          <a:p>
            <a:pPr marL="457200" algn="just">
              <a:lnSpc>
                <a:spcPct val="120000"/>
              </a:lnSpc>
              <a:spcAft>
                <a:spcPts val="1000"/>
              </a:spcAft>
            </a:pPr>
            <a:r>
              <a:rPr lang="en-AU" dirty="0">
                <a:effectLst/>
                <a:ea typeface="MS Mincho" panose="02020609040205080304" pitchFamily="49" charset="-128"/>
                <a:cs typeface="Times New Roman" panose="02020603050405020304" pitchFamily="18" charset="0"/>
              </a:rPr>
              <a:t>	</a:t>
            </a:r>
            <a:r>
              <a:rPr lang="en-AU" i="1" dirty="0">
                <a:effectLst/>
                <a:ea typeface="MS Mincho" panose="02020609040205080304" pitchFamily="49" charset="-128"/>
                <a:cs typeface="Times New Roman" panose="02020603050405020304" pitchFamily="18" charset="0"/>
              </a:rPr>
              <a:t>Varying example 2 such that Bill &amp; Mathilda received capital proceeds of $500,000.</a:t>
            </a:r>
            <a:endParaRPr lang="en-GB" dirty="0">
              <a:effectLst/>
              <a:ea typeface="MS Mincho" panose="02020609040205080304" pitchFamily="49" charset="-128"/>
              <a:cs typeface="Times New Roman" panose="02020603050405020304" pitchFamily="18" charset="0"/>
            </a:endParaRPr>
          </a:p>
          <a:p>
            <a:pPr marL="914400" indent="-457200" algn="just">
              <a:lnSpc>
                <a:spcPct val="120000"/>
              </a:lnSpc>
              <a:spcAft>
                <a:spcPts val="1000"/>
              </a:spcAft>
            </a:pPr>
            <a:r>
              <a:rPr lang="en-AU" i="1" dirty="0">
                <a:effectLst/>
                <a:ea typeface="MS Mincho" panose="02020609040205080304" pitchFamily="49" charset="-128"/>
                <a:cs typeface="Times New Roman" panose="02020603050405020304" pitchFamily="18" charset="0"/>
              </a:rPr>
              <a:t>	As a result of receiving the capital proceeds, the modification to capital proceeds under section 116-105 does not apply and they would also be denied the Division 31 $1M deduction. </a:t>
            </a:r>
            <a:endParaRPr lang="en-GB" dirty="0">
              <a:effectLst/>
              <a:ea typeface="MS Mincho" panose="02020609040205080304" pitchFamily="49" charset="-128"/>
              <a:cs typeface="Times New Roman" panose="02020603050405020304" pitchFamily="18" charset="0"/>
            </a:endParaRPr>
          </a:p>
          <a:p>
            <a:pPr marL="914400" algn="just">
              <a:lnSpc>
                <a:spcPct val="120000"/>
              </a:lnSpc>
              <a:spcAft>
                <a:spcPts val="1000"/>
              </a:spcAft>
            </a:pPr>
            <a:r>
              <a:rPr lang="en-AU" i="1" dirty="0">
                <a:effectLst/>
                <a:ea typeface="MS Mincho" panose="02020609040205080304" pitchFamily="49" charset="-128"/>
                <a:cs typeface="Times New Roman" panose="02020603050405020304" pitchFamily="18" charset="0"/>
              </a:rPr>
              <a:t>Proceeds received so D4 event occurs and the capital gain would be worked out as follows:</a:t>
            </a:r>
            <a:endParaRPr lang="en-GB" dirty="0">
              <a:effectLst/>
              <a:ea typeface="MS Mincho" panose="02020609040205080304" pitchFamily="49" charset="-128"/>
              <a:cs typeface="Times New Roman" panose="02020603050405020304" pitchFamily="18" charset="0"/>
            </a:endParaRPr>
          </a:p>
          <a:p>
            <a:pPr marL="914400" algn="just">
              <a:lnSpc>
                <a:spcPct val="120000"/>
              </a:lnSpc>
              <a:spcAft>
                <a:spcPts val="1000"/>
              </a:spcAft>
            </a:pPr>
            <a:r>
              <a:rPr lang="en-AU" i="1" dirty="0">
                <a:effectLst/>
                <a:ea typeface="MS Mincho" panose="02020609040205080304" pitchFamily="49" charset="-128"/>
                <a:cs typeface="Times New Roman" panose="02020603050405020304" pitchFamily="18" charset="0"/>
              </a:rPr>
              <a:t>$500,000 –$5M x </a:t>
            </a:r>
            <a:r>
              <a:rPr lang="en-AU" i="1" u="sng" dirty="0">
                <a:effectLst/>
                <a:ea typeface="MS Mincho" panose="02020609040205080304" pitchFamily="49" charset="-128"/>
                <a:cs typeface="Times New Roman" panose="02020603050405020304" pitchFamily="18" charset="0"/>
              </a:rPr>
              <a:t>	$500,000     </a:t>
            </a:r>
            <a:r>
              <a:rPr lang="en-AU" i="1" dirty="0">
                <a:effectLst/>
                <a:ea typeface="MS Mincho" panose="02020609040205080304" pitchFamily="49" charset="-128"/>
                <a:cs typeface="Times New Roman" panose="02020603050405020304" pitchFamily="18" charset="0"/>
              </a:rPr>
              <a:t>                    =    $236,842</a:t>
            </a:r>
            <a:endParaRPr lang="en-GB" dirty="0">
              <a:effectLst/>
              <a:ea typeface="MS Mincho" panose="02020609040205080304" pitchFamily="49" charset="-128"/>
              <a:cs typeface="Times New Roman" panose="02020603050405020304" pitchFamily="18" charset="0"/>
            </a:endParaRPr>
          </a:p>
          <a:p>
            <a:pPr marL="914400" indent="457200" algn="just">
              <a:lnSpc>
                <a:spcPct val="120000"/>
              </a:lnSpc>
              <a:spcAft>
                <a:spcPts val="1000"/>
              </a:spcAft>
            </a:pPr>
            <a:r>
              <a:rPr lang="en-AU" i="1" dirty="0">
                <a:effectLst/>
                <a:ea typeface="MS Mincho" panose="02020609040205080304" pitchFamily="49" charset="-128"/>
                <a:cs typeface="Times New Roman" panose="02020603050405020304" pitchFamily="18" charset="0"/>
              </a:rPr>
              <a:t>          	  $500,000 plus $9m </a:t>
            </a:r>
            <a:endParaRPr lang="en-AU" i="1" dirty="0">
              <a:ea typeface="MS Mincho" panose="02020609040205080304" pitchFamily="49" charset="-128"/>
              <a:cs typeface="Times New Roman" panose="02020603050405020304" pitchFamily="18" charset="0"/>
            </a:endParaRPr>
          </a:p>
          <a:p>
            <a:pPr marL="685800" algn="just">
              <a:lnSpc>
                <a:spcPct val="120000"/>
              </a:lnSpc>
              <a:spcAft>
                <a:spcPts val="1000"/>
              </a:spcAft>
            </a:pPr>
            <a:r>
              <a:rPr lang="en-AU" i="1" dirty="0">
                <a:effectLst/>
                <a:ea typeface="MS Mincho" panose="02020609040205080304" pitchFamily="49" charset="-128"/>
                <a:cs typeface="Times New Roman" panose="02020603050405020304" pitchFamily="18" charset="0"/>
              </a:rPr>
              <a:t>Because the gain is from CGT event D4 the general 50% discount may apply.</a:t>
            </a:r>
          </a:p>
          <a:p>
            <a:pPr marL="685800" algn="just">
              <a:lnSpc>
                <a:spcPct val="120000"/>
              </a:lnSpc>
              <a:spcAft>
                <a:spcPts val="1000"/>
              </a:spcAft>
            </a:pPr>
            <a:r>
              <a:rPr lang="en-AU" i="1" dirty="0">
                <a:ea typeface="MS Mincho" panose="02020609040205080304" pitchFamily="49" charset="-128"/>
                <a:cs typeface="Times New Roman" panose="02020603050405020304" pitchFamily="18" charset="0"/>
              </a:rPr>
              <a:t>SBCGT may also apply</a:t>
            </a:r>
            <a:endParaRPr lang="en-GB" dirty="0">
              <a:effectLst/>
              <a:ea typeface="MS Mincho" panose="02020609040205080304" pitchFamily="49" charset="-128"/>
              <a:cs typeface="Times New Roman" panose="02020603050405020304" pitchFamily="18" charset="0"/>
            </a:endParaRPr>
          </a:p>
          <a:p>
            <a:pPr marL="914400" indent="457200" algn="just">
              <a:lnSpc>
                <a:spcPct val="120000"/>
              </a:lnSpc>
              <a:spcAft>
                <a:spcPts val="1000"/>
              </a:spcAft>
            </a:pPr>
            <a:endParaRPr lang="en-GB" dirty="0">
              <a:effectLst/>
              <a:ea typeface="MS Mincho" panose="02020609040205080304" pitchFamily="49" charset="-128"/>
              <a:cs typeface="Times New Roman" panose="02020603050405020304" pitchFamily="18" charset="0"/>
            </a:endParaRPr>
          </a:p>
        </p:txBody>
      </p:sp>
      <p:sp>
        <p:nvSpPr>
          <p:cNvPr id="8" name="Title 3">
            <a:extLst>
              <a:ext uri="{FF2B5EF4-FFF2-40B4-BE49-F238E27FC236}">
                <a16:creationId xmlns:a16="http://schemas.microsoft.com/office/drawing/2014/main" id="{48B7248C-C4B1-2D28-EA72-4F05D7D4F2C8}"/>
              </a:ext>
            </a:extLst>
          </p:cNvPr>
          <p:cNvSpPr>
            <a:spLocks noGrp="1"/>
          </p:cNvSpPr>
          <p:nvPr>
            <p:ph type="title"/>
          </p:nvPr>
        </p:nvSpPr>
        <p:spPr>
          <a:xfrm>
            <a:off x="540000" y="198211"/>
            <a:ext cx="10980000" cy="582109"/>
          </a:xfrm>
        </p:spPr>
        <p:txBody>
          <a:bodyPr>
            <a:normAutofit fontScale="90000"/>
          </a:bodyPr>
          <a:lstStyle/>
          <a:p>
            <a:r>
              <a:rPr lang="en-AU" dirty="0"/>
              <a:t>D4 the calculation example- proceeds</a:t>
            </a:r>
            <a:endParaRPr lang="en-GB" dirty="0"/>
          </a:p>
        </p:txBody>
      </p:sp>
    </p:spTree>
    <p:extLst>
      <p:ext uri="{BB962C8B-B14F-4D97-AF65-F5344CB8AC3E}">
        <p14:creationId xmlns:p14="http://schemas.microsoft.com/office/powerpoint/2010/main" val="4144854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62204C-816C-137C-B5A3-90E4D6FB03EB}"/>
              </a:ext>
            </a:extLst>
          </p:cNvPr>
          <p:cNvSpPr>
            <a:spLocks noGrp="1"/>
          </p:cNvSpPr>
          <p:nvPr>
            <p:ph sz="half" idx="1"/>
          </p:nvPr>
        </p:nvSpPr>
        <p:spPr>
          <a:xfrm>
            <a:off x="539999" y="1620000"/>
            <a:ext cx="9232073" cy="4500000"/>
          </a:xfrm>
        </p:spPr>
        <p:txBody>
          <a:bodyPr/>
          <a:lstStyle/>
          <a:p>
            <a:r>
              <a:rPr lang="en-AU" dirty="0"/>
              <a:t>If fail D4 event</a:t>
            </a:r>
          </a:p>
          <a:p>
            <a:r>
              <a:rPr lang="en-AU" dirty="0"/>
              <a:t>Capital gain will equal capital proceeds from creating the right less the incidental costs.</a:t>
            </a:r>
          </a:p>
          <a:p>
            <a:r>
              <a:rPr lang="en-AU" dirty="0"/>
              <a:t>No 50% discount</a:t>
            </a:r>
          </a:p>
          <a:p>
            <a:r>
              <a:rPr lang="en-AU" dirty="0"/>
              <a:t>SBCGT may still apply.</a:t>
            </a:r>
          </a:p>
          <a:p>
            <a:pPr lvl="1"/>
            <a:r>
              <a:rPr lang="en-AU" dirty="0"/>
              <a:t>Note 152-12 and 152-35.</a:t>
            </a:r>
            <a:endParaRPr lang="en-GB" dirty="0"/>
          </a:p>
        </p:txBody>
      </p:sp>
      <p:sp>
        <p:nvSpPr>
          <p:cNvPr id="4" name="Title 3">
            <a:extLst>
              <a:ext uri="{FF2B5EF4-FFF2-40B4-BE49-F238E27FC236}">
                <a16:creationId xmlns:a16="http://schemas.microsoft.com/office/drawing/2014/main" id="{5472F5CA-29CB-9112-5BB3-6C4B61BEE083}"/>
              </a:ext>
            </a:extLst>
          </p:cNvPr>
          <p:cNvSpPr>
            <a:spLocks noGrp="1"/>
          </p:cNvSpPr>
          <p:nvPr>
            <p:ph type="title"/>
          </p:nvPr>
        </p:nvSpPr>
        <p:spPr/>
        <p:txBody>
          <a:bodyPr/>
          <a:lstStyle/>
          <a:p>
            <a:r>
              <a:rPr lang="en-AU" dirty="0"/>
              <a:t>Conservation covenants - D1 event </a:t>
            </a:r>
            <a:endParaRPr lang="en-GB" dirty="0"/>
          </a:p>
        </p:txBody>
      </p:sp>
      <p:sp>
        <p:nvSpPr>
          <p:cNvPr id="5" name="Footer Placeholder 4">
            <a:extLst>
              <a:ext uri="{FF2B5EF4-FFF2-40B4-BE49-F238E27FC236}">
                <a16:creationId xmlns:a16="http://schemas.microsoft.com/office/drawing/2014/main" id="{4BE60121-2367-C218-61B1-3F11A36525CA}"/>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2064775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69739B-F999-4AC7-8F28-A07469B63E96}"/>
              </a:ext>
            </a:extLst>
          </p:cNvPr>
          <p:cNvSpPr>
            <a:spLocks noGrp="1"/>
          </p:cNvSpPr>
          <p:nvPr>
            <p:ph sz="half" idx="1"/>
          </p:nvPr>
        </p:nvSpPr>
        <p:spPr>
          <a:xfrm>
            <a:off x="540000" y="1361382"/>
            <a:ext cx="5400000" cy="4500000"/>
          </a:xfrm>
        </p:spPr>
        <p:txBody>
          <a:bodyPr>
            <a:normAutofit lnSpcReduction="10000"/>
          </a:bodyPr>
          <a:lstStyle/>
          <a:p>
            <a:pPr marL="0" indent="0">
              <a:buNone/>
            </a:pPr>
            <a:r>
              <a:rPr lang="en-AU" b="1" dirty="0">
                <a:solidFill>
                  <a:schemeClr val="accent1"/>
                </a:solidFill>
              </a:rPr>
              <a:t>NSW scheme:</a:t>
            </a:r>
          </a:p>
          <a:p>
            <a:pPr marL="0" indent="0" algn="just">
              <a:lnSpc>
                <a:spcPct val="107000"/>
              </a:lnSpc>
              <a:spcAft>
                <a:spcPts val="800"/>
              </a:spcAft>
              <a:buNone/>
            </a:pPr>
            <a:r>
              <a:rPr lang="en-AU" sz="1800" kern="100" dirty="0">
                <a:effectLst/>
                <a:latin typeface="Arial" panose="020B0604020202020204" pitchFamily="34" charset="0"/>
                <a:ea typeface="Calibri" panose="020F0502020204030204" pitchFamily="34" charset="0"/>
                <a:cs typeface="Arial" panose="020B0604020202020204" pitchFamily="34" charset="0"/>
              </a:rPr>
              <a:t>On entering into the biodiversity agreement, the landowner provides:</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details of the specific actions that the landowner agrees to take to protect and manage the biodiversity values of the site including restricting certain activities.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the number of credits created for the management actions.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the amount of the Total Fund Deposit – which is the present value of the total of all the detailed scheduled managements payments in the agreement.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p:txBody>
      </p:sp>
      <p:sp>
        <p:nvSpPr>
          <p:cNvPr id="3" name="Content Placeholder 2">
            <a:extLst>
              <a:ext uri="{FF2B5EF4-FFF2-40B4-BE49-F238E27FC236}">
                <a16:creationId xmlns:a16="http://schemas.microsoft.com/office/drawing/2014/main" id="{84603ADF-F0B3-AAF9-9309-C75896D89275}"/>
              </a:ext>
            </a:extLst>
          </p:cNvPr>
          <p:cNvSpPr>
            <a:spLocks noGrp="1"/>
          </p:cNvSpPr>
          <p:nvPr>
            <p:ph sz="half" idx="2"/>
          </p:nvPr>
        </p:nvSpPr>
        <p:spPr/>
        <p:txBody>
          <a:bodyPr/>
          <a:lstStyle/>
          <a:p>
            <a:pPr algn="just">
              <a:lnSpc>
                <a:spcPct val="120000"/>
              </a:lnSpc>
              <a:spcAft>
                <a:spcPts val="1000"/>
              </a:spcAft>
            </a:pPr>
            <a:r>
              <a:rPr lang="en-AU" sz="1800" dirty="0">
                <a:effectLst/>
                <a:latin typeface="Arial" panose="020B0604020202020204" pitchFamily="34" charset="0"/>
                <a:ea typeface="MS Mincho" panose="02020609040205080304" pitchFamily="49" charset="-128"/>
                <a:cs typeface="Arial" panose="020B0604020202020204" pitchFamily="34" charset="0"/>
              </a:rPr>
              <a:t>Final agreement provides the best estimate of the market value of the credits at the creation time. The value of these credits establishes the consideration for entering into the agreement and the cost base of the credits themselves.</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algn="just">
              <a:lnSpc>
                <a:spcPct val="107000"/>
              </a:lnSpc>
              <a:spcAft>
                <a:spcPts val="800"/>
              </a:spcAft>
            </a:pPr>
            <a:r>
              <a:rPr lang="en-AU" sz="1800" kern="100" dirty="0">
                <a:effectLst/>
                <a:latin typeface="Arial" panose="020B0604020202020204" pitchFamily="34" charset="0"/>
                <a:ea typeface="Calibri" panose="020F0502020204030204" pitchFamily="34" charset="0"/>
                <a:cs typeface="Arial" panose="020B0604020202020204" pitchFamily="34" charset="0"/>
              </a:rPr>
              <a:t>The credits will be registered for sale on a public register. The seller and buyer will agree on a selling price. The cost base of the credits would be the first issue value plus incidentals including the total fund deposits. The capital gain being the difference.</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0" indent="0">
              <a:buNone/>
            </a:pPr>
            <a:endParaRPr lang="en-GB" dirty="0"/>
          </a:p>
        </p:txBody>
      </p:sp>
      <p:sp>
        <p:nvSpPr>
          <p:cNvPr id="4" name="Title 3">
            <a:extLst>
              <a:ext uri="{FF2B5EF4-FFF2-40B4-BE49-F238E27FC236}">
                <a16:creationId xmlns:a16="http://schemas.microsoft.com/office/drawing/2014/main" id="{038441BA-E64C-A681-66AA-707DA1DBA2FB}"/>
              </a:ext>
            </a:extLst>
          </p:cNvPr>
          <p:cNvSpPr>
            <a:spLocks noGrp="1"/>
          </p:cNvSpPr>
          <p:nvPr>
            <p:ph type="title"/>
          </p:nvPr>
        </p:nvSpPr>
        <p:spPr/>
        <p:txBody>
          <a:bodyPr/>
          <a:lstStyle/>
          <a:p>
            <a:r>
              <a:rPr lang="en-AU" dirty="0"/>
              <a:t>Biodiversity agreements and credits</a:t>
            </a:r>
            <a:endParaRPr lang="en-GB" dirty="0"/>
          </a:p>
        </p:txBody>
      </p:sp>
      <p:sp>
        <p:nvSpPr>
          <p:cNvPr id="5" name="Footer Placeholder 4">
            <a:extLst>
              <a:ext uri="{FF2B5EF4-FFF2-40B4-BE49-F238E27FC236}">
                <a16:creationId xmlns:a16="http://schemas.microsoft.com/office/drawing/2014/main" id="{475ED6F4-9C87-11B2-CA46-99723F856670}"/>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804947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97BACE-90D4-CBEC-04C6-9231CC377F0B}"/>
              </a:ext>
            </a:extLst>
          </p:cNvPr>
          <p:cNvSpPr/>
          <p:nvPr/>
        </p:nvSpPr>
        <p:spPr>
          <a:xfrm>
            <a:off x="4839571" y="1846694"/>
            <a:ext cx="1371600" cy="808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latin typeface="Arial" panose="020B0604020202020204" pitchFamily="34" charset="0"/>
                <a:cs typeface="Arial" panose="020B0604020202020204" pitchFamily="34" charset="0"/>
              </a:rPr>
              <a:t>Landowner</a:t>
            </a:r>
            <a:endParaRPr lang="en-GB" sz="1000"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C8A4D4DD-BCFA-3F26-817B-C3574AFC3205}"/>
              </a:ext>
            </a:extLst>
          </p:cNvPr>
          <p:cNvSpPr/>
          <p:nvPr/>
        </p:nvSpPr>
        <p:spPr>
          <a:xfrm>
            <a:off x="8107415" y="1846694"/>
            <a:ext cx="1371600" cy="808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latin typeface="Arial" panose="020B0604020202020204" pitchFamily="34" charset="0"/>
                <a:cs typeface="Arial" panose="020B0604020202020204" pitchFamily="34" charset="0"/>
              </a:rPr>
              <a:t>Credit Purchaser</a:t>
            </a:r>
            <a:endParaRPr lang="en-GB" sz="1000"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1625D844-3473-0F74-76C2-2B7C53CFF191}"/>
              </a:ext>
            </a:extLst>
          </p:cNvPr>
          <p:cNvSpPr/>
          <p:nvPr/>
        </p:nvSpPr>
        <p:spPr>
          <a:xfrm>
            <a:off x="4839571" y="4248534"/>
            <a:ext cx="1371599" cy="808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latin typeface="Arial" panose="020B0604020202020204" pitchFamily="34" charset="0"/>
                <a:cs typeface="Arial" panose="020B0604020202020204" pitchFamily="34" charset="0"/>
              </a:rPr>
              <a:t>Biodiversity Stewardship Fund</a:t>
            </a:r>
            <a:endParaRPr lang="en-GB" sz="1000" dirty="0">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168AB6AF-C5BF-8697-0124-468CEA263CFF}"/>
              </a:ext>
            </a:extLst>
          </p:cNvPr>
          <p:cNvSpPr/>
          <p:nvPr/>
        </p:nvSpPr>
        <p:spPr>
          <a:xfrm>
            <a:off x="6321391" y="1923139"/>
            <a:ext cx="1786024" cy="27058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4B0B66F-B04C-8996-894F-2B385504972B}"/>
              </a:ext>
            </a:extLst>
          </p:cNvPr>
          <p:cNvSpPr txBox="1"/>
          <p:nvPr/>
        </p:nvSpPr>
        <p:spPr>
          <a:xfrm>
            <a:off x="6382804" y="1660934"/>
            <a:ext cx="2056292" cy="246221"/>
          </a:xfrm>
          <a:prstGeom prst="rect">
            <a:avLst/>
          </a:prstGeom>
          <a:noFill/>
        </p:spPr>
        <p:txBody>
          <a:bodyPr wrap="square" rtlCol="0">
            <a:spAutoFit/>
          </a:bodyPr>
          <a:lstStyle/>
          <a:p>
            <a:r>
              <a:rPr lang="en-AU" sz="1000" dirty="0">
                <a:latin typeface="Arial" panose="020B0604020202020204" pitchFamily="34" charset="0"/>
                <a:cs typeface="Arial" panose="020B0604020202020204" pitchFamily="34" charset="0"/>
              </a:rPr>
              <a:t>Biodiversity Credits- sold</a:t>
            </a:r>
            <a:endParaRPr lang="en-GB" sz="1000" dirty="0">
              <a:latin typeface="Arial" panose="020B0604020202020204" pitchFamily="34" charset="0"/>
              <a:cs typeface="Arial" panose="020B0604020202020204" pitchFamily="34" charset="0"/>
            </a:endParaRPr>
          </a:p>
        </p:txBody>
      </p:sp>
      <p:sp>
        <p:nvSpPr>
          <p:cNvPr id="11" name="Arrow: Right 10">
            <a:extLst>
              <a:ext uri="{FF2B5EF4-FFF2-40B4-BE49-F238E27FC236}">
                <a16:creationId xmlns:a16="http://schemas.microsoft.com/office/drawing/2014/main" id="{82E5B0F0-D1E6-A184-258A-7CB18001F394}"/>
              </a:ext>
            </a:extLst>
          </p:cNvPr>
          <p:cNvSpPr/>
          <p:nvPr/>
        </p:nvSpPr>
        <p:spPr>
          <a:xfrm rot="10800000">
            <a:off x="6299430" y="2344004"/>
            <a:ext cx="1636352" cy="29804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9A3AF4C-D897-2E76-9600-A6FDA974BA91}"/>
              </a:ext>
            </a:extLst>
          </p:cNvPr>
          <p:cNvSpPr txBox="1"/>
          <p:nvPr/>
        </p:nvSpPr>
        <p:spPr>
          <a:xfrm>
            <a:off x="6594851" y="2182853"/>
            <a:ext cx="858798" cy="246221"/>
          </a:xfrm>
          <a:prstGeom prst="rect">
            <a:avLst/>
          </a:prstGeom>
          <a:noFill/>
        </p:spPr>
        <p:txBody>
          <a:bodyPr wrap="square" rtlCol="0">
            <a:spAutoFit/>
          </a:bodyPr>
          <a:lstStyle/>
          <a:p>
            <a:r>
              <a:rPr lang="en-AU" sz="1000" dirty="0">
                <a:latin typeface="Arial" panose="020B0604020202020204" pitchFamily="34" charset="0"/>
                <a:cs typeface="Arial" panose="020B0604020202020204" pitchFamily="34" charset="0"/>
              </a:rPr>
              <a:t>cash</a:t>
            </a:r>
            <a:endParaRPr lang="en-GB" sz="1000" dirty="0">
              <a:latin typeface="Arial" panose="020B0604020202020204" pitchFamily="34" charset="0"/>
              <a:cs typeface="Arial" panose="020B0604020202020204" pitchFamily="34" charset="0"/>
            </a:endParaRPr>
          </a:p>
        </p:txBody>
      </p:sp>
      <p:sp>
        <p:nvSpPr>
          <p:cNvPr id="13" name="Arrow: Right 12">
            <a:extLst>
              <a:ext uri="{FF2B5EF4-FFF2-40B4-BE49-F238E27FC236}">
                <a16:creationId xmlns:a16="http://schemas.microsoft.com/office/drawing/2014/main" id="{22C991AE-BB79-5410-8661-FB4B3EEEF2D9}"/>
              </a:ext>
            </a:extLst>
          </p:cNvPr>
          <p:cNvSpPr/>
          <p:nvPr/>
        </p:nvSpPr>
        <p:spPr>
          <a:xfrm rot="5400000">
            <a:off x="5120505" y="3317918"/>
            <a:ext cx="1563191" cy="29804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14" name="Arrow: Right 13">
            <a:extLst>
              <a:ext uri="{FF2B5EF4-FFF2-40B4-BE49-F238E27FC236}">
                <a16:creationId xmlns:a16="http://schemas.microsoft.com/office/drawing/2014/main" id="{87EDEF8F-F116-4F95-BB8F-5097C764161C}"/>
              </a:ext>
            </a:extLst>
          </p:cNvPr>
          <p:cNvSpPr/>
          <p:nvPr/>
        </p:nvSpPr>
        <p:spPr>
          <a:xfrm rot="16200000">
            <a:off x="4255587" y="3276778"/>
            <a:ext cx="1466013" cy="298042"/>
          </a:xfrm>
          <a:prstGeom prst="rightArrow">
            <a:avLst>
              <a:gd name="adj1" fmla="val 5000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2E14F6D-571D-AAFA-0C72-0937EF85AA77}"/>
              </a:ext>
            </a:extLst>
          </p:cNvPr>
          <p:cNvSpPr txBox="1"/>
          <p:nvPr/>
        </p:nvSpPr>
        <p:spPr>
          <a:xfrm>
            <a:off x="6051122" y="3105755"/>
            <a:ext cx="1240933" cy="400110"/>
          </a:xfrm>
          <a:prstGeom prst="rect">
            <a:avLst/>
          </a:prstGeom>
          <a:noFill/>
        </p:spPr>
        <p:txBody>
          <a:bodyPr wrap="square" rtlCol="0">
            <a:spAutoFit/>
          </a:bodyPr>
          <a:lstStyle/>
          <a:p>
            <a:r>
              <a:rPr lang="en-AU" sz="1000" dirty="0">
                <a:latin typeface="Arial" panose="020B0604020202020204" pitchFamily="34" charset="0"/>
                <a:cs typeface="Arial" panose="020B0604020202020204" pitchFamily="34" charset="0"/>
              </a:rPr>
              <a:t>Cash- Total fund deposit #</a:t>
            </a:r>
            <a:endParaRPr lang="en-GB"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066DB30-1357-C1CA-7A27-EC97566C78B0}"/>
              </a:ext>
            </a:extLst>
          </p:cNvPr>
          <p:cNvSpPr txBox="1"/>
          <p:nvPr/>
        </p:nvSpPr>
        <p:spPr>
          <a:xfrm>
            <a:off x="3520840" y="3197993"/>
            <a:ext cx="1374940" cy="400110"/>
          </a:xfrm>
          <a:prstGeom prst="rect">
            <a:avLst/>
          </a:prstGeom>
          <a:noFill/>
        </p:spPr>
        <p:txBody>
          <a:bodyPr wrap="square" rtlCol="0">
            <a:spAutoFit/>
          </a:bodyPr>
          <a:lstStyle/>
          <a:p>
            <a:r>
              <a:rPr lang="en-AU" sz="1000" dirty="0">
                <a:latin typeface="Arial" panose="020B0604020202020204" pitchFamily="34" charset="0"/>
                <a:cs typeface="Arial" panose="020B0604020202020204" pitchFamily="34" charset="0"/>
              </a:rPr>
              <a:t>Annual management payments</a:t>
            </a:r>
            <a:endParaRPr lang="en-GB" sz="1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D8A40F9-B8F3-8FC4-A948-0A8920E0B7DC}"/>
              </a:ext>
            </a:extLst>
          </p:cNvPr>
          <p:cNvSpPr txBox="1"/>
          <p:nvPr/>
        </p:nvSpPr>
        <p:spPr>
          <a:xfrm>
            <a:off x="7019740" y="4158806"/>
            <a:ext cx="2727614" cy="553998"/>
          </a:xfrm>
          <a:prstGeom prst="rect">
            <a:avLst/>
          </a:prstGeom>
          <a:noFill/>
        </p:spPr>
        <p:txBody>
          <a:bodyPr wrap="square" rtlCol="0">
            <a:spAutoFit/>
          </a:bodyPr>
          <a:lstStyle/>
          <a:p>
            <a:r>
              <a:rPr lang="en-AU" sz="1000" dirty="0">
                <a:latin typeface="Arial" panose="020B0604020202020204" pitchFamily="34" charset="0"/>
                <a:cs typeface="Arial" panose="020B0604020202020204" pitchFamily="34" charset="0"/>
              </a:rPr>
              <a:t># The Present value of the annual management payments over the period of the agreement</a:t>
            </a:r>
            <a:endParaRPr lang="en-GB" sz="1000" dirty="0">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F4FD1EA0-7894-807C-A6A8-E10B956EDC29}"/>
              </a:ext>
            </a:extLst>
          </p:cNvPr>
          <p:cNvSpPr/>
          <p:nvPr/>
        </p:nvSpPr>
        <p:spPr>
          <a:xfrm>
            <a:off x="1693585" y="1846694"/>
            <a:ext cx="1371600" cy="808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latin typeface="Arial" panose="020B0604020202020204" pitchFamily="34" charset="0"/>
                <a:cs typeface="Arial" panose="020B0604020202020204" pitchFamily="34" charset="0"/>
              </a:rPr>
              <a:t>Biodiversity Conservation Trust (BCT)</a:t>
            </a:r>
            <a:endParaRPr lang="en-GB" sz="1000" dirty="0">
              <a:latin typeface="Arial" panose="020B0604020202020204" pitchFamily="34" charset="0"/>
              <a:cs typeface="Arial" panose="020B0604020202020204" pitchFamily="34" charset="0"/>
            </a:endParaRPr>
          </a:p>
        </p:txBody>
      </p:sp>
      <p:sp>
        <p:nvSpPr>
          <p:cNvPr id="3" name="Arrow: Right 2">
            <a:extLst>
              <a:ext uri="{FF2B5EF4-FFF2-40B4-BE49-F238E27FC236}">
                <a16:creationId xmlns:a16="http://schemas.microsoft.com/office/drawing/2014/main" id="{307B5729-0EDD-5724-95D5-A94CE31B0FEE}"/>
              </a:ext>
            </a:extLst>
          </p:cNvPr>
          <p:cNvSpPr/>
          <p:nvPr/>
        </p:nvSpPr>
        <p:spPr>
          <a:xfrm rot="10800000">
            <a:off x="3172475" y="2305964"/>
            <a:ext cx="1636352" cy="29804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4" name="Arrow: Right 3">
            <a:extLst>
              <a:ext uri="{FF2B5EF4-FFF2-40B4-BE49-F238E27FC236}">
                <a16:creationId xmlns:a16="http://schemas.microsoft.com/office/drawing/2014/main" id="{A11B75E1-0579-2A74-767C-83E56881E829}"/>
              </a:ext>
            </a:extLst>
          </p:cNvPr>
          <p:cNvSpPr/>
          <p:nvPr/>
        </p:nvSpPr>
        <p:spPr>
          <a:xfrm>
            <a:off x="3114959" y="1827159"/>
            <a:ext cx="1693867" cy="27058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12B960A-68B9-376A-3FE2-95EBE7EA1B01}"/>
              </a:ext>
            </a:extLst>
          </p:cNvPr>
          <p:cNvSpPr txBox="1"/>
          <p:nvPr/>
        </p:nvSpPr>
        <p:spPr>
          <a:xfrm>
            <a:off x="3242323" y="2604007"/>
            <a:ext cx="2056292" cy="246221"/>
          </a:xfrm>
          <a:prstGeom prst="rect">
            <a:avLst/>
          </a:prstGeom>
          <a:noFill/>
        </p:spPr>
        <p:txBody>
          <a:bodyPr wrap="square" rtlCol="0">
            <a:spAutoFit/>
          </a:bodyPr>
          <a:lstStyle/>
          <a:p>
            <a:r>
              <a:rPr lang="en-AU" sz="1000" dirty="0">
                <a:latin typeface="Arial" panose="020B0604020202020204" pitchFamily="34" charset="0"/>
                <a:cs typeface="Arial" panose="020B0604020202020204" pitchFamily="34" charset="0"/>
              </a:rPr>
              <a:t>Biodiversity agreement</a:t>
            </a:r>
            <a:endParaRPr lang="en-GB"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0A29E38-8585-282E-0616-C39F9743EA1E}"/>
              </a:ext>
            </a:extLst>
          </p:cNvPr>
          <p:cNvSpPr txBox="1"/>
          <p:nvPr/>
        </p:nvSpPr>
        <p:spPr>
          <a:xfrm>
            <a:off x="3065185" y="1478617"/>
            <a:ext cx="2056292" cy="400110"/>
          </a:xfrm>
          <a:prstGeom prst="rect">
            <a:avLst/>
          </a:prstGeom>
          <a:noFill/>
        </p:spPr>
        <p:txBody>
          <a:bodyPr wrap="square" rtlCol="0">
            <a:spAutoFit/>
          </a:bodyPr>
          <a:lstStyle/>
          <a:p>
            <a:r>
              <a:rPr lang="en-AU" sz="1000" dirty="0">
                <a:latin typeface="Arial" panose="020B0604020202020204" pitchFamily="34" charset="0"/>
                <a:cs typeface="Arial" panose="020B0604020202020204" pitchFamily="34" charset="0"/>
              </a:rPr>
              <a:t>Biodiversity Credits – issued at MV</a:t>
            </a:r>
            <a:endParaRPr lang="en-GB" sz="1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F27CD17-C809-1835-FD10-239BE300D224}"/>
              </a:ext>
            </a:extLst>
          </p:cNvPr>
          <p:cNvSpPr txBox="1"/>
          <p:nvPr/>
        </p:nvSpPr>
        <p:spPr>
          <a:xfrm>
            <a:off x="2253673" y="258618"/>
            <a:ext cx="6705600" cy="584775"/>
          </a:xfrm>
          <a:prstGeom prst="rect">
            <a:avLst/>
          </a:prstGeom>
          <a:noFill/>
        </p:spPr>
        <p:txBody>
          <a:bodyPr wrap="square" rtlCol="0">
            <a:spAutoFit/>
          </a:bodyPr>
          <a:lstStyle/>
          <a:p>
            <a:r>
              <a:rPr lang="en-AU" sz="3200" dirty="0"/>
              <a:t>Biodiversity agreements and credits</a:t>
            </a:r>
            <a:endParaRPr lang="en-GB" sz="3200" dirty="0"/>
          </a:p>
        </p:txBody>
      </p:sp>
      <p:sp>
        <p:nvSpPr>
          <p:cNvPr id="20" name="TextBox 19">
            <a:extLst>
              <a:ext uri="{FF2B5EF4-FFF2-40B4-BE49-F238E27FC236}">
                <a16:creationId xmlns:a16="http://schemas.microsoft.com/office/drawing/2014/main" id="{3DCFF769-0669-54A6-D6C7-3ED77CA2F415}"/>
              </a:ext>
            </a:extLst>
          </p:cNvPr>
          <p:cNvSpPr txBox="1"/>
          <p:nvPr/>
        </p:nvSpPr>
        <p:spPr>
          <a:xfrm>
            <a:off x="5055829" y="1174453"/>
            <a:ext cx="1155342" cy="400110"/>
          </a:xfrm>
          <a:prstGeom prst="rect">
            <a:avLst/>
          </a:prstGeom>
          <a:noFill/>
        </p:spPr>
        <p:txBody>
          <a:bodyPr wrap="square" rtlCol="0">
            <a:spAutoFit/>
          </a:bodyPr>
          <a:lstStyle/>
          <a:p>
            <a:r>
              <a:rPr lang="en-AU" sz="1000" dirty="0"/>
              <a:t>Obligations to manage site</a:t>
            </a:r>
            <a:endParaRPr lang="en-GB" sz="1000" dirty="0"/>
          </a:p>
        </p:txBody>
      </p:sp>
    </p:spTree>
    <p:extLst>
      <p:ext uri="{BB962C8B-B14F-4D97-AF65-F5344CB8AC3E}">
        <p14:creationId xmlns:p14="http://schemas.microsoft.com/office/powerpoint/2010/main" val="58926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11D319-6F02-D8F1-6F84-1D9AF9F1F877}"/>
              </a:ext>
            </a:extLst>
          </p:cNvPr>
          <p:cNvSpPr>
            <a:spLocks noGrp="1"/>
          </p:cNvSpPr>
          <p:nvPr>
            <p:ph type="title"/>
          </p:nvPr>
        </p:nvSpPr>
        <p:spPr/>
        <p:txBody>
          <a:bodyPr/>
          <a:lstStyle/>
          <a:p>
            <a:r>
              <a:rPr lang="en-AU" dirty="0"/>
              <a:t>Biodiversity agreements</a:t>
            </a:r>
            <a:endParaRPr lang="en-GB" dirty="0"/>
          </a:p>
        </p:txBody>
      </p:sp>
      <p:sp>
        <p:nvSpPr>
          <p:cNvPr id="5" name="Footer Placeholder 4">
            <a:extLst>
              <a:ext uri="{FF2B5EF4-FFF2-40B4-BE49-F238E27FC236}">
                <a16:creationId xmlns:a16="http://schemas.microsoft.com/office/drawing/2014/main" id="{5AC9A8E6-F292-651D-8A55-8B134535B03B}"/>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7" name="TextBox 6">
            <a:extLst>
              <a:ext uri="{FF2B5EF4-FFF2-40B4-BE49-F238E27FC236}">
                <a16:creationId xmlns:a16="http://schemas.microsoft.com/office/drawing/2014/main" id="{060D131E-1E33-3C4A-3DA4-41BFB823F939}"/>
              </a:ext>
            </a:extLst>
          </p:cNvPr>
          <p:cNvSpPr txBox="1"/>
          <p:nvPr/>
        </p:nvSpPr>
        <p:spPr>
          <a:xfrm>
            <a:off x="960582" y="1690255"/>
            <a:ext cx="9910618" cy="3416320"/>
          </a:xfrm>
          <a:prstGeom prst="rect">
            <a:avLst/>
          </a:prstGeom>
          <a:noFill/>
        </p:spPr>
        <p:txBody>
          <a:bodyPr wrap="square" rtlCol="0">
            <a:spAutoFit/>
          </a:bodyPr>
          <a:lstStyle/>
          <a:p>
            <a:r>
              <a:rPr lang="en-AU" dirty="0"/>
              <a:t>Commissioner accepts the agreements are a conservation covenant for D4 event.</a:t>
            </a:r>
          </a:p>
          <a:p>
            <a:endParaRPr lang="en-AU" dirty="0"/>
          </a:p>
          <a:p>
            <a:r>
              <a:rPr lang="en-AU" dirty="0"/>
              <a:t>Entering into agreement – D4 event</a:t>
            </a:r>
          </a:p>
          <a:p>
            <a:endParaRPr lang="en-AU" dirty="0"/>
          </a:p>
          <a:p>
            <a:r>
              <a:rPr lang="en-AU" dirty="0"/>
              <a:t>Capital proceeds would be the value of the credits at issue time</a:t>
            </a:r>
          </a:p>
          <a:p>
            <a:endParaRPr lang="en-AU" dirty="0"/>
          </a:p>
          <a:p>
            <a:r>
              <a:rPr lang="en-AU" dirty="0"/>
              <a:t>Cost base of land is that part of the cost base that is attributed to the covenant.</a:t>
            </a:r>
          </a:p>
          <a:p>
            <a:endParaRPr lang="en-AU" dirty="0"/>
          </a:p>
          <a:p>
            <a:r>
              <a:rPr lang="en-AU" dirty="0"/>
              <a:t>No </a:t>
            </a:r>
            <a:r>
              <a:rPr lang="en-AU" dirty="0" err="1"/>
              <a:t>Div</a:t>
            </a:r>
            <a:r>
              <a:rPr lang="en-AU" dirty="0"/>
              <a:t> 31 deduction as landowner received capital proceeds (biodiversity credits) for entering into the agreement.</a:t>
            </a:r>
          </a:p>
          <a:p>
            <a:endParaRPr lang="en-AU" dirty="0"/>
          </a:p>
          <a:p>
            <a:endParaRPr lang="en-GB" dirty="0"/>
          </a:p>
        </p:txBody>
      </p:sp>
    </p:spTree>
    <p:extLst>
      <p:ext uri="{BB962C8B-B14F-4D97-AF65-F5344CB8AC3E}">
        <p14:creationId xmlns:p14="http://schemas.microsoft.com/office/powerpoint/2010/main" val="1266050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384054-4C07-B83E-445F-E3C31D4295AC}"/>
              </a:ext>
            </a:extLst>
          </p:cNvPr>
          <p:cNvSpPr>
            <a:spLocks noGrp="1"/>
          </p:cNvSpPr>
          <p:nvPr>
            <p:ph sz="half" idx="1"/>
          </p:nvPr>
        </p:nvSpPr>
        <p:spPr>
          <a:xfrm>
            <a:off x="539999" y="1620000"/>
            <a:ext cx="9897091" cy="4500000"/>
          </a:xfrm>
        </p:spPr>
        <p:txBody>
          <a:bodyPr>
            <a:normAutofit/>
          </a:bodyPr>
          <a:lstStyle/>
          <a:p>
            <a:pPr marL="0" indent="0">
              <a:buNone/>
            </a:pPr>
            <a:r>
              <a:rPr lang="en-AU" dirty="0"/>
              <a:t>A1 event on sale.</a:t>
            </a:r>
          </a:p>
          <a:p>
            <a:pPr marL="0" indent="0">
              <a:buNone/>
            </a:pPr>
            <a:r>
              <a:rPr lang="en-AU" dirty="0"/>
              <a:t>Cost base of biodiversity credits equals value at issue time plus incidentals including the Total fund deposit required to be paid on sale of the credits. </a:t>
            </a:r>
          </a:p>
          <a:p>
            <a:pPr marL="0" indent="0">
              <a:buNone/>
            </a:pPr>
            <a:r>
              <a:rPr lang="en-AU" dirty="0"/>
              <a:t>Proceeds are what they sell for.</a:t>
            </a:r>
          </a:p>
          <a:p>
            <a:pPr marL="0" indent="0">
              <a:buNone/>
            </a:pPr>
            <a:endParaRPr lang="en-AU" dirty="0"/>
          </a:p>
          <a:p>
            <a:pPr marL="0" indent="0">
              <a:buNone/>
            </a:pPr>
            <a:r>
              <a:rPr lang="en-AU" dirty="0"/>
              <a:t>Note a number of private rulings suggest the total fund deposit is an incidental cost of selling the credits.</a:t>
            </a:r>
          </a:p>
          <a:p>
            <a:pPr marL="0" indent="0">
              <a:buNone/>
            </a:pPr>
            <a:r>
              <a:rPr lang="en-AU" dirty="0"/>
              <a:t>Whilst Class ruling CR 2009/77 provides for the capital proceeds to be reduced by the amount of the Total Fund deposit.</a:t>
            </a:r>
          </a:p>
          <a:p>
            <a:pPr marL="0" indent="0">
              <a:buNone/>
            </a:pPr>
            <a:endParaRPr lang="en-GB" dirty="0"/>
          </a:p>
        </p:txBody>
      </p:sp>
      <p:sp>
        <p:nvSpPr>
          <p:cNvPr id="4" name="Title 3">
            <a:extLst>
              <a:ext uri="{FF2B5EF4-FFF2-40B4-BE49-F238E27FC236}">
                <a16:creationId xmlns:a16="http://schemas.microsoft.com/office/drawing/2014/main" id="{5A7A5AFB-529E-06FE-500F-579A69AA247A}"/>
              </a:ext>
            </a:extLst>
          </p:cNvPr>
          <p:cNvSpPr>
            <a:spLocks noGrp="1"/>
          </p:cNvSpPr>
          <p:nvPr>
            <p:ph type="title"/>
          </p:nvPr>
        </p:nvSpPr>
        <p:spPr/>
        <p:txBody>
          <a:bodyPr/>
          <a:lstStyle/>
          <a:p>
            <a:r>
              <a:rPr lang="en-AU" dirty="0"/>
              <a:t>Biodiversity credits</a:t>
            </a:r>
            <a:endParaRPr lang="en-GB" dirty="0"/>
          </a:p>
        </p:txBody>
      </p:sp>
      <p:sp>
        <p:nvSpPr>
          <p:cNvPr id="5" name="Footer Placeholder 4">
            <a:extLst>
              <a:ext uri="{FF2B5EF4-FFF2-40B4-BE49-F238E27FC236}">
                <a16:creationId xmlns:a16="http://schemas.microsoft.com/office/drawing/2014/main" id="{143A6554-0109-3E7A-EEC3-E373681B72E0}"/>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3301638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432B11-15B8-2707-841C-DACF90EE824A}"/>
              </a:ext>
            </a:extLst>
          </p:cNvPr>
          <p:cNvSpPr>
            <a:spLocks noGrp="1"/>
          </p:cNvSpPr>
          <p:nvPr>
            <p:ph sz="half" idx="1"/>
          </p:nvPr>
        </p:nvSpPr>
        <p:spPr>
          <a:xfrm>
            <a:off x="539999" y="1620000"/>
            <a:ext cx="10460509" cy="4500000"/>
          </a:xfrm>
        </p:spPr>
        <p:txBody>
          <a:bodyPr/>
          <a:lstStyle/>
          <a:p>
            <a:pPr marL="0" indent="0">
              <a:buNone/>
            </a:pPr>
            <a:r>
              <a:rPr lang="en-AU" dirty="0"/>
              <a:t>Under the agreement the landowner is contracted to provide protection and site management. </a:t>
            </a:r>
          </a:p>
          <a:p>
            <a:pPr marL="0" indent="0">
              <a:buNone/>
            </a:pPr>
            <a:r>
              <a:rPr lang="en-AU" dirty="0"/>
              <a:t>The landowner is paid by the Biodiversity Stewardship fund to perform those agreed services.</a:t>
            </a:r>
          </a:p>
          <a:p>
            <a:pPr marL="0" indent="0">
              <a:buNone/>
            </a:pPr>
            <a:r>
              <a:rPr lang="en-AU" dirty="0"/>
              <a:t>The amount received would be ordinary income under s6-5 and the expenses generally deductible under 8-1.</a:t>
            </a:r>
          </a:p>
          <a:p>
            <a:pPr marL="0" indent="0">
              <a:buNone/>
            </a:pPr>
            <a:endParaRPr lang="en-AU" dirty="0"/>
          </a:p>
        </p:txBody>
      </p:sp>
      <p:sp>
        <p:nvSpPr>
          <p:cNvPr id="4" name="Title 3">
            <a:extLst>
              <a:ext uri="{FF2B5EF4-FFF2-40B4-BE49-F238E27FC236}">
                <a16:creationId xmlns:a16="http://schemas.microsoft.com/office/drawing/2014/main" id="{0B323D64-9A50-BF7C-E174-DD8AC9B9CB73}"/>
              </a:ext>
            </a:extLst>
          </p:cNvPr>
          <p:cNvSpPr>
            <a:spLocks noGrp="1"/>
          </p:cNvSpPr>
          <p:nvPr>
            <p:ph type="title"/>
          </p:nvPr>
        </p:nvSpPr>
        <p:spPr/>
        <p:txBody>
          <a:bodyPr/>
          <a:lstStyle/>
          <a:p>
            <a:r>
              <a:rPr lang="en-AU" dirty="0"/>
              <a:t>Biodiversity – site expenses and payments </a:t>
            </a:r>
            <a:endParaRPr lang="en-GB" dirty="0"/>
          </a:p>
        </p:txBody>
      </p:sp>
      <p:sp>
        <p:nvSpPr>
          <p:cNvPr id="5" name="Footer Placeholder 4">
            <a:extLst>
              <a:ext uri="{FF2B5EF4-FFF2-40B4-BE49-F238E27FC236}">
                <a16:creationId xmlns:a16="http://schemas.microsoft.com/office/drawing/2014/main" id="{116225F4-D592-2700-AE2D-113740695DB6}"/>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3099306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1BF5AA-E5A8-3D41-A22A-2B2CCF8C7615}"/>
              </a:ext>
            </a:extLst>
          </p:cNvPr>
          <p:cNvSpPr>
            <a:spLocks noGrp="1"/>
          </p:cNvSpPr>
          <p:nvPr>
            <p:ph sz="half" idx="1"/>
          </p:nvPr>
        </p:nvSpPr>
        <p:spPr>
          <a:xfrm>
            <a:off x="165513" y="1610576"/>
            <a:ext cx="5400000" cy="4500000"/>
          </a:xfrm>
          <a:ln>
            <a:solidFill>
              <a:schemeClr val="accent1"/>
            </a:solidFill>
          </a:ln>
        </p:spPr>
        <p:txBody>
          <a:bodyPr>
            <a:normAutofit/>
          </a:bodyPr>
          <a:lstStyle/>
          <a:p>
            <a:r>
              <a:rPr lang="en-AU" dirty="0"/>
              <a:t>What are they</a:t>
            </a:r>
          </a:p>
          <a:p>
            <a:r>
              <a:rPr lang="en-AU" dirty="0"/>
              <a:t>Tax treatment</a:t>
            </a:r>
          </a:p>
          <a:p>
            <a:pPr lvl="1"/>
            <a:r>
              <a:rPr lang="en-AU" dirty="0"/>
              <a:t>Division 420</a:t>
            </a:r>
          </a:p>
          <a:p>
            <a:pPr lvl="2"/>
            <a:r>
              <a:rPr lang="en-AU" dirty="0"/>
              <a:t>example</a:t>
            </a:r>
          </a:p>
          <a:p>
            <a:pPr lvl="1"/>
            <a:r>
              <a:rPr lang="en-AU" dirty="0"/>
              <a:t>Bill before parliament</a:t>
            </a:r>
          </a:p>
          <a:p>
            <a:pPr lvl="2"/>
            <a:r>
              <a:rPr lang="en-AU" dirty="0"/>
              <a:t>example</a:t>
            </a:r>
          </a:p>
          <a:p>
            <a:pPr marL="0" indent="0">
              <a:buNone/>
            </a:pPr>
            <a:endParaRPr lang="en-US" dirty="0"/>
          </a:p>
        </p:txBody>
      </p:sp>
      <p:sp>
        <p:nvSpPr>
          <p:cNvPr id="4" name="Title 3">
            <a:extLst>
              <a:ext uri="{FF2B5EF4-FFF2-40B4-BE49-F238E27FC236}">
                <a16:creationId xmlns:a16="http://schemas.microsoft.com/office/drawing/2014/main" id="{BCCCEEB9-9BD4-9C41-A535-1A779848A126}"/>
              </a:ext>
            </a:extLst>
          </p:cNvPr>
          <p:cNvSpPr>
            <a:spLocks noGrp="1"/>
          </p:cNvSpPr>
          <p:nvPr>
            <p:ph type="title"/>
          </p:nvPr>
        </p:nvSpPr>
        <p:spPr>
          <a:xfrm>
            <a:off x="165513" y="170720"/>
            <a:ext cx="5556000" cy="900000"/>
          </a:xfrm>
        </p:spPr>
        <p:txBody>
          <a:bodyPr>
            <a:normAutofit/>
          </a:bodyPr>
          <a:lstStyle/>
          <a:p>
            <a:r>
              <a:rPr lang="en-US" dirty="0"/>
              <a:t>Carbon Credits (ACCUs)</a:t>
            </a:r>
          </a:p>
        </p:txBody>
      </p:sp>
      <p:sp>
        <p:nvSpPr>
          <p:cNvPr id="7" name="Footer Placeholder 6">
            <a:extLst>
              <a:ext uri="{FF2B5EF4-FFF2-40B4-BE49-F238E27FC236}">
                <a16:creationId xmlns:a16="http://schemas.microsoft.com/office/drawing/2014/main" id="{99EA867F-6141-094F-BF53-4B33495D8C1A}"/>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2" name="Title 3">
            <a:extLst>
              <a:ext uri="{FF2B5EF4-FFF2-40B4-BE49-F238E27FC236}">
                <a16:creationId xmlns:a16="http://schemas.microsoft.com/office/drawing/2014/main" id="{1A30DBEA-37AB-B155-CAC1-7AE26657193B}"/>
              </a:ext>
            </a:extLst>
          </p:cNvPr>
          <p:cNvSpPr txBox="1">
            <a:spLocks/>
          </p:cNvSpPr>
          <p:nvPr/>
        </p:nvSpPr>
        <p:spPr>
          <a:xfrm>
            <a:off x="6451633" y="368720"/>
            <a:ext cx="5556000" cy="702000"/>
          </a:xfrm>
          <a:prstGeom prst="rect">
            <a:avLst/>
          </a:prstGeom>
        </p:spPr>
        <p:txBody>
          <a:bodyPr vert="horz" lIns="90000" tIns="45720" rIns="91440" bIns="45720" rtlCol="0" anchor="b" anchorCtr="0">
            <a:normAutofit fontScale="975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Other things carbon</a:t>
            </a:r>
          </a:p>
        </p:txBody>
      </p:sp>
      <p:sp>
        <p:nvSpPr>
          <p:cNvPr id="3" name="Content Placeholder 4">
            <a:extLst>
              <a:ext uri="{FF2B5EF4-FFF2-40B4-BE49-F238E27FC236}">
                <a16:creationId xmlns:a16="http://schemas.microsoft.com/office/drawing/2014/main" id="{A33E4E9B-B9E2-DE89-AC4F-C8DDE8037323}"/>
              </a:ext>
            </a:extLst>
          </p:cNvPr>
          <p:cNvSpPr txBox="1">
            <a:spLocks/>
          </p:cNvSpPr>
          <p:nvPr/>
        </p:nvSpPr>
        <p:spPr>
          <a:xfrm>
            <a:off x="6451633" y="1629424"/>
            <a:ext cx="4725971" cy="4500000"/>
          </a:xfrm>
          <a:prstGeom prst="rect">
            <a:avLst/>
          </a:prstGeom>
          <a:ln>
            <a:solidFill>
              <a:schemeClr val="accent1"/>
            </a:solidFill>
          </a:ln>
        </p:spPr>
        <p:txBody>
          <a:bodyPr vert="horz" lIns="9000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400" kern="1200">
                <a:solidFill>
                  <a:schemeClr val="tx1"/>
                </a:solidFill>
                <a:latin typeface="+mn-lt"/>
                <a:ea typeface="+mn-ea"/>
                <a:cs typeface="+mn-cs"/>
              </a:defRPr>
            </a:lvl1pPr>
            <a:lvl2pPr marL="720000" indent="-360000" algn="l" defTabSz="914400" rtl="0" eaLnBrk="1" latinLnBrk="0" hangingPunct="1">
              <a:lnSpc>
                <a:spcPct val="120000"/>
              </a:lnSpc>
              <a:spcBef>
                <a:spcPts val="600"/>
              </a:spcBef>
              <a:spcAft>
                <a:spcPts val="600"/>
              </a:spcAft>
              <a:buFont typeface="Wingdings" pitchFamily="2" charset="2"/>
              <a:buChar char="§"/>
              <a:defRPr sz="2000" kern="1200">
                <a:solidFill>
                  <a:schemeClr val="tx1"/>
                </a:solidFill>
                <a:latin typeface="+mn-lt"/>
                <a:ea typeface="+mn-ea"/>
                <a:cs typeface="+mn-cs"/>
              </a:defRPr>
            </a:lvl2pPr>
            <a:lvl3pPr marL="1080000" indent="-360000" algn="l" defTabSz="914400" rtl="0" eaLnBrk="1" latinLnBrk="0" hangingPunct="1">
              <a:lnSpc>
                <a:spcPct val="120000"/>
              </a:lnSpc>
              <a:spcBef>
                <a:spcPts val="600"/>
              </a:spcBef>
              <a:spcAft>
                <a:spcPts val="600"/>
              </a:spcAft>
              <a:buFont typeface="Wingdings" pitchFamily="2" charset="2"/>
              <a:buChar char="§"/>
              <a:defRPr sz="1800" kern="1200">
                <a:solidFill>
                  <a:schemeClr val="tx1"/>
                </a:solidFill>
                <a:latin typeface="+mn-lt"/>
                <a:ea typeface="+mn-ea"/>
                <a:cs typeface="+mn-cs"/>
              </a:defRPr>
            </a:lvl3pPr>
            <a:lvl4pPr marL="1440000" indent="-360000" algn="l" defTabSz="914400" rtl="0" eaLnBrk="1" latinLnBrk="0" hangingPunct="1">
              <a:lnSpc>
                <a:spcPct val="120000"/>
              </a:lnSpc>
              <a:spcBef>
                <a:spcPts val="600"/>
              </a:spcBef>
              <a:spcAft>
                <a:spcPts val="600"/>
              </a:spcAft>
              <a:buFont typeface="Wingdings" pitchFamily="2" charset="2"/>
              <a:buChar char="§"/>
              <a:defRPr sz="1600" kern="1200">
                <a:solidFill>
                  <a:schemeClr val="tx1"/>
                </a:solidFill>
                <a:latin typeface="+mn-lt"/>
                <a:ea typeface="+mn-ea"/>
                <a:cs typeface="+mn-cs"/>
              </a:defRPr>
            </a:lvl4pPr>
            <a:lvl5pPr marL="1800000" indent="-360000" algn="l" defTabSz="914400" rtl="0" eaLnBrk="1" latinLnBrk="0" hangingPunct="1">
              <a:lnSpc>
                <a:spcPct val="120000"/>
              </a:lnSpc>
              <a:spcBef>
                <a:spcPts val="600"/>
              </a:spcBef>
              <a:spcAft>
                <a:spcPts val="600"/>
              </a:spcAft>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Carbon sequestration rights</a:t>
            </a:r>
          </a:p>
          <a:p>
            <a:r>
              <a:rPr lang="en-AU" dirty="0"/>
              <a:t>Carbon sink forest deductions</a:t>
            </a:r>
          </a:p>
          <a:p>
            <a:pPr lvl="1"/>
            <a:r>
              <a:rPr lang="en-AU" dirty="0"/>
              <a:t>Requirements for a deduction</a:t>
            </a:r>
          </a:p>
          <a:p>
            <a:pPr lvl="1"/>
            <a:r>
              <a:rPr lang="en-AU" dirty="0"/>
              <a:t>What you can claim</a:t>
            </a:r>
          </a:p>
          <a:p>
            <a:pPr lvl="1"/>
            <a:r>
              <a:rPr lang="en-AU" dirty="0"/>
              <a:t>What can’t you claim</a:t>
            </a:r>
          </a:p>
          <a:p>
            <a:pPr lvl="1"/>
            <a:r>
              <a:rPr lang="en-AU" dirty="0"/>
              <a:t>Other deductions</a:t>
            </a:r>
          </a:p>
          <a:p>
            <a:pPr marL="0" indent="0">
              <a:buFont typeface="Wingdings" pitchFamily="2" charset="2"/>
              <a:buNone/>
            </a:pPr>
            <a:endParaRPr lang="en-US" dirty="0"/>
          </a:p>
        </p:txBody>
      </p:sp>
    </p:spTree>
    <p:extLst>
      <p:ext uri="{BB962C8B-B14F-4D97-AF65-F5344CB8AC3E}">
        <p14:creationId xmlns:p14="http://schemas.microsoft.com/office/powerpoint/2010/main" val="3827408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6E7C54-3737-2BB5-B7BF-D97921136F8A}"/>
              </a:ext>
            </a:extLst>
          </p:cNvPr>
          <p:cNvSpPr>
            <a:spLocks noGrp="1"/>
          </p:cNvSpPr>
          <p:nvPr>
            <p:ph type="body" idx="1"/>
          </p:nvPr>
        </p:nvSpPr>
        <p:spPr>
          <a:xfrm>
            <a:off x="540000" y="1286836"/>
            <a:ext cx="5632200" cy="458837"/>
          </a:xfrm>
        </p:spPr>
        <p:txBody>
          <a:bodyPr/>
          <a:lstStyle/>
          <a:p>
            <a:r>
              <a:rPr lang="en-AU" dirty="0"/>
              <a:t>Division 420 is the relevant provision</a:t>
            </a:r>
            <a:endParaRPr lang="en-GB" dirty="0"/>
          </a:p>
        </p:txBody>
      </p:sp>
      <p:sp>
        <p:nvSpPr>
          <p:cNvPr id="3" name="Content Placeholder 2">
            <a:extLst>
              <a:ext uri="{FF2B5EF4-FFF2-40B4-BE49-F238E27FC236}">
                <a16:creationId xmlns:a16="http://schemas.microsoft.com/office/drawing/2014/main" id="{5F3FEE00-7AC9-5C3E-62EC-16D99778E417}"/>
              </a:ext>
            </a:extLst>
          </p:cNvPr>
          <p:cNvSpPr>
            <a:spLocks noGrp="1"/>
          </p:cNvSpPr>
          <p:nvPr>
            <p:ph sz="half" idx="2"/>
          </p:nvPr>
        </p:nvSpPr>
        <p:spPr>
          <a:xfrm>
            <a:off x="475345" y="1772509"/>
            <a:ext cx="11125528" cy="4213098"/>
          </a:xfrm>
        </p:spPr>
        <p:txBody>
          <a:bodyPr>
            <a:normAutofit fontScale="62500" lnSpcReduction="20000"/>
          </a:bodyPr>
          <a:lstStyle/>
          <a:p>
            <a:pPr marL="0" indent="0">
              <a:lnSpc>
                <a:spcPct val="120000"/>
              </a:lnSpc>
              <a:spcAft>
                <a:spcPts val="1000"/>
              </a:spcAft>
              <a:buNone/>
            </a:pPr>
            <a:r>
              <a:rPr lang="en-AU" sz="2600" dirty="0">
                <a:effectLst/>
                <a:ea typeface="MS Mincho" panose="02020609040205080304" pitchFamily="49" charset="-128"/>
                <a:cs typeface="Times New Roman" panose="02020603050405020304" pitchFamily="18" charset="0"/>
              </a:rPr>
              <a:t>Provides a taxing mechanism in dealing with the acquisition, holding and surrendering of emission units (which include ACCUs and Kyoto units). Section 420-5 outlines four key features of tax accounting for the emission units:</a:t>
            </a:r>
            <a:endParaRPr lang="en-GB" sz="2600" dirty="0">
              <a:effectLst/>
              <a:ea typeface="MS Mincho" panose="02020609040205080304" pitchFamily="49" charset="-128"/>
              <a:cs typeface="Times New Roman" panose="02020603050405020304" pitchFamily="18" charset="0"/>
            </a:endParaRPr>
          </a:p>
          <a:p>
            <a:pPr indent="0">
              <a:lnSpc>
                <a:spcPct val="120000"/>
              </a:lnSpc>
              <a:spcAft>
                <a:spcPts val="1000"/>
              </a:spcAft>
              <a:buNone/>
            </a:pPr>
            <a:r>
              <a:rPr lang="en-AU" sz="2600" i="1" dirty="0">
                <a:effectLst/>
                <a:ea typeface="MS Mincho" panose="02020609040205080304" pitchFamily="49" charset="-128"/>
                <a:cs typeface="Times New Roman" panose="02020603050405020304" pitchFamily="18" charset="0"/>
              </a:rPr>
              <a:t>(1) You bring your gross expenditure and gross proceeds to account, not your net profits and losses on disposal of a registered emissions unit. </a:t>
            </a:r>
            <a:endParaRPr lang="en-GB" sz="2600" dirty="0">
              <a:effectLst/>
              <a:ea typeface="MS Mincho" panose="02020609040205080304" pitchFamily="49" charset="-128"/>
              <a:cs typeface="Times New Roman" panose="02020603050405020304" pitchFamily="18" charset="0"/>
            </a:endParaRPr>
          </a:p>
          <a:p>
            <a:pPr indent="0">
              <a:lnSpc>
                <a:spcPct val="120000"/>
              </a:lnSpc>
              <a:spcAft>
                <a:spcPts val="1000"/>
              </a:spcAft>
              <a:buNone/>
            </a:pPr>
            <a:r>
              <a:rPr lang="en-AU" sz="2600" i="1" dirty="0">
                <a:effectLst/>
                <a:ea typeface="MS Mincho" panose="02020609040205080304" pitchFamily="49" charset="-128"/>
                <a:cs typeface="Times New Roman" panose="02020603050405020304" pitchFamily="18" charset="0"/>
              </a:rPr>
              <a:t>(2) The gross expenditure is deductible. </a:t>
            </a:r>
            <a:endParaRPr lang="en-GB" sz="2600" dirty="0">
              <a:effectLst/>
              <a:ea typeface="MS Mincho" panose="02020609040205080304" pitchFamily="49" charset="-128"/>
              <a:cs typeface="Times New Roman" panose="02020603050405020304" pitchFamily="18" charset="0"/>
            </a:endParaRPr>
          </a:p>
          <a:p>
            <a:pPr indent="0">
              <a:lnSpc>
                <a:spcPct val="120000"/>
              </a:lnSpc>
              <a:spcAft>
                <a:spcPts val="1000"/>
              </a:spcAft>
              <a:buNone/>
            </a:pPr>
            <a:r>
              <a:rPr lang="en-AU" sz="2600" i="1" dirty="0">
                <a:effectLst/>
                <a:ea typeface="MS Mincho" panose="02020609040205080304" pitchFamily="49" charset="-128"/>
                <a:cs typeface="Times New Roman" panose="02020603050405020304" pitchFamily="18" charset="0"/>
              </a:rPr>
              <a:t>(3) The gross proceeds are assessable income. </a:t>
            </a:r>
            <a:endParaRPr lang="en-GB" sz="2600" dirty="0">
              <a:effectLst/>
              <a:ea typeface="MS Mincho" panose="02020609040205080304" pitchFamily="49" charset="-128"/>
              <a:cs typeface="Times New Roman" panose="02020603050405020304" pitchFamily="18" charset="0"/>
            </a:endParaRPr>
          </a:p>
          <a:p>
            <a:pPr indent="0">
              <a:lnSpc>
                <a:spcPct val="120000"/>
              </a:lnSpc>
              <a:spcAft>
                <a:spcPts val="1000"/>
              </a:spcAft>
              <a:buNone/>
            </a:pPr>
            <a:r>
              <a:rPr lang="en-AU" sz="2600" i="1" dirty="0">
                <a:effectLst/>
                <a:ea typeface="MS Mincho" panose="02020609040205080304" pitchFamily="49" charset="-128"/>
                <a:cs typeface="Times New Roman" panose="02020603050405020304" pitchFamily="18" charset="0"/>
              </a:rPr>
              <a:t>(4) You must bring to account any difference between the value of your registered emissions units held at the start and at the end of the income year. This is done in such a way that: </a:t>
            </a:r>
            <a:endParaRPr lang="en-GB" sz="2600" dirty="0">
              <a:effectLst/>
              <a:ea typeface="MS Mincho" panose="02020609040205080304" pitchFamily="49" charset="-128"/>
              <a:cs typeface="Times New Roman" panose="02020603050405020304" pitchFamily="18" charset="0"/>
            </a:endParaRPr>
          </a:p>
          <a:p>
            <a:pPr marL="1200150" indent="-514350">
              <a:lnSpc>
                <a:spcPct val="120000"/>
              </a:lnSpc>
              <a:spcAft>
                <a:spcPts val="1000"/>
              </a:spcAft>
              <a:buAutoNum type="alphaLcParenBoth"/>
            </a:pPr>
            <a:r>
              <a:rPr lang="en-AU" sz="2600" i="1" dirty="0">
                <a:effectLst/>
                <a:ea typeface="MS Mincho" panose="02020609040205080304" pitchFamily="49" charset="-128"/>
                <a:cs typeface="Times New Roman" panose="02020603050405020304" pitchFamily="18" charset="0"/>
              </a:rPr>
              <a:t>any increase in value is included in assessable income; and </a:t>
            </a:r>
            <a:endParaRPr lang="en-GB" sz="2600" dirty="0">
              <a:ea typeface="MS Mincho" panose="02020609040205080304" pitchFamily="49" charset="-128"/>
              <a:cs typeface="Times New Roman" panose="02020603050405020304" pitchFamily="18" charset="0"/>
            </a:endParaRPr>
          </a:p>
          <a:p>
            <a:pPr marL="1200150" indent="-514350">
              <a:lnSpc>
                <a:spcPct val="120000"/>
              </a:lnSpc>
              <a:spcAft>
                <a:spcPts val="1000"/>
              </a:spcAft>
              <a:buAutoNum type="alphaLcParenBoth"/>
            </a:pPr>
            <a:r>
              <a:rPr lang="en-AU" sz="2600" i="1" dirty="0">
                <a:effectLst/>
                <a:ea typeface="MS Mincho" panose="02020609040205080304" pitchFamily="49" charset="-128"/>
                <a:cs typeface="Times New Roman" panose="02020603050405020304" pitchFamily="18" charset="0"/>
              </a:rPr>
              <a:t>any decrease in value is a deduction</a:t>
            </a:r>
            <a:r>
              <a:rPr lang="en-GB" sz="2600" dirty="0">
                <a:effectLst/>
              </a:rPr>
              <a:t> </a:t>
            </a:r>
            <a:r>
              <a:rPr lang="en-AU" sz="2600" dirty="0">
                <a:effectLst/>
                <a:ea typeface="MS Mincho" panose="02020609040205080304" pitchFamily="49" charset="-128"/>
                <a:cs typeface="Times New Roman" panose="02020603050405020304" pitchFamily="18" charset="0"/>
              </a:rPr>
              <a:t>ITAA 1997</a:t>
            </a:r>
            <a:endParaRPr lang="en-GB" sz="2600" dirty="0">
              <a:effectLst/>
              <a:ea typeface="MS Mincho" panose="02020609040205080304" pitchFamily="49" charset="-128"/>
              <a:cs typeface="Times New Roman" panose="02020603050405020304" pitchFamily="18" charset="0"/>
            </a:endParaRPr>
          </a:p>
          <a:p>
            <a:endParaRPr lang="en-GB" dirty="0"/>
          </a:p>
        </p:txBody>
      </p:sp>
      <p:sp>
        <p:nvSpPr>
          <p:cNvPr id="6" name="Title 5">
            <a:extLst>
              <a:ext uri="{FF2B5EF4-FFF2-40B4-BE49-F238E27FC236}">
                <a16:creationId xmlns:a16="http://schemas.microsoft.com/office/drawing/2014/main" id="{0301358D-74FC-6C08-6839-4D10E30E6082}"/>
              </a:ext>
            </a:extLst>
          </p:cNvPr>
          <p:cNvSpPr>
            <a:spLocks noGrp="1"/>
          </p:cNvSpPr>
          <p:nvPr>
            <p:ph type="title"/>
          </p:nvPr>
        </p:nvSpPr>
        <p:spPr/>
        <p:txBody>
          <a:bodyPr/>
          <a:lstStyle/>
          <a:p>
            <a:r>
              <a:rPr lang="en-AU" dirty="0"/>
              <a:t>Carbon credits – tax accounting for ACCUs</a:t>
            </a:r>
            <a:endParaRPr lang="en-GB" dirty="0"/>
          </a:p>
        </p:txBody>
      </p:sp>
      <p:sp>
        <p:nvSpPr>
          <p:cNvPr id="7" name="Footer Placeholder 6">
            <a:extLst>
              <a:ext uri="{FF2B5EF4-FFF2-40B4-BE49-F238E27FC236}">
                <a16:creationId xmlns:a16="http://schemas.microsoft.com/office/drawing/2014/main" id="{DB701B86-6C5A-38CE-B370-B8A5279EC40A}"/>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2008847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E0AA5-7AFC-4531-F6CD-1243DD6D1CCE}"/>
              </a:ext>
            </a:extLst>
          </p:cNvPr>
          <p:cNvSpPr>
            <a:spLocks noGrp="1"/>
          </p:cNvSpPr>
          <p:nvPr>
            <p:ph type="body" idx="1"/>
          </p:nvPr>
        </p:nvSpPr>
        <p:spPr>
          <a:xfrm>
            <a:off x="540000" y="1440000"/>
            <a:ext cx="5400000" cy="453455"/>
          </a:xfrm>
        </p:spPr>
        <p:txBody>
          <a:bodyPr/>
          <a:lstStyle/>
          <a:p>
            <a:r>
              <a:rPr lang="en-AU" dirty="0"/>
              <a:t>Choice of 3 methods</a:t>
            </a:r>
            <a:endParaRPr lang="en-GB" dirty="0"/>
          </a:p>
        </p:txBody>
      </p:sp>
      <p:sp>
        <p:nvSpPr>
          <p:cNvPr id="3" name="Content Placeholder 2">
            <a:extLst>
              <a:ext uri="{FF2B5EF4-FFF2-40B4-BE49-F238E27FC236}">
                <a16:creationId xmlns:a16="http://schemas.microsoft.com/office/drawing/2014/main" id="{4FED54CB-D62D-4F01-ACAD-D10E05B628C4}"/>
              </a:ext>
            </a:extLst>
          </p:cNvPr>
          <p:cNvSpPr>
            <a:spLocks noGrp="1"/>
          </p:cNvSpPr>
          <p:nvPr>
            <p:ph sz="half" idx="2"/>
          </p:nvPr>
        </p:nvSpPr>
        <p:spPr>
          <a:xfrm>
            <a:off x="539999" y="2040291"/>
            <a:ext cx="10811491" cy="3095127"/>
          </a:xfrm>
        </p:spPr>
        <p:txBody>
          <a:bodyPr>
            <a:normAutofit lnSpcReduction="10000"/>
          </a:bodyPr>
          <a:lstStyle/>
          <a:p>
            <a:pPr>
              <a:lnSpc>
                <a:spcPct val="110000"/>
              </a:lnSpc>
              <a:spcAft>
                <a:spcPts val="1000"/>
              </a:spcAft>
            </a:pPr>
            <a:r>
              <a:rPr lang="en-AU" sz="1800" dirty="0">
                <a:effectLst/>
                <a:latin typeface="Arial" panose="020B0604020202020204" pitchFamily="34" charset="0"/>
                <a:ea typeface="MS Mincho" panose="02020609040205080304" pitchFamily="49" charset="-128"/>
                <a:cs typeface="Times New Roman" panose="02020603050405020304" pitchFamily="18" charset="0"/>
              </a:rPr>
              <a:t>FIFO</a:t>
            </a:r>
          </a:p>
          <a:p>
            <a:pPr>
              <a:lnSpc>
                <a:spcPct val="110000"/>
              </a:lnSpc>
              <a:spcAft>
                <a:spcPts val="1000"/>
              </a:spcAft>
            </a:pPr>
            <a:r>
              <a:rPr lang="en-AU" sz="1800" dirty="0">
                <a:effectLst/>
                <a:latin typeface="Arial" panose="020B0604020202020204" pitchFamily="34" charset="0"/>
                <a:ea typeface="MS Mincho" panose="02020609040205080304" pitchFamily="49" charset="-128"/>
                <a:cs typeface="Times New Roman" panose="02020603050405020304" pitchFamily="18" charset="0"/>
              </a:rPr>
              <a:t>Actual cost method (MV at issue or cost of purchase) </a:t>
            </a:r>
          </a:p>
          <a:p>
            <a:pPr>
              <a:lnSpc>
                <a:spcPct val="110000"/>
              </a:lnSpc>
              <a:spcAft>
                <a:spcPts val="1000"/>
              </a:spcAft>
            </a:pPr>
            <a:r>
              <a:rPr lang="en-AU" sz="1800" dirty="0">
                <a:effectLst/>
                <a:latin typeface="Arial" panose="020B0604020202020204" pitchFamily="34" charset="0"/>
                <a:ea typeface="MS Mincho" panose="02020609040205080304" pitchFamily="49" charset="-128"/>
                <a:cs typeface="Times New Roman" panose="02020603050405020304" pitchFamily="18" charset="0"/>
              </a:rPr>
              <a:t>Market value</a:t>
            </a:r>
          </a:p>
          <a:p>
            <a:pPr>
              <a:lnSpc>
                <a:spcPct val="120000"/>
              </a:lnSpc>
              <a:spcAft>
                <a:spcPts val="1000"/>
              </a:spcAft>
            </a:pPr>
            <a:r>
              <a:rPr lang="en-AU" sz="1800" dirty="0">
                <a:effectLst/>
                <a:latin typeface="Arial" panose="020B0604020202020204" pitchFamily="34" charset="0"/>
                <a:ea typeface="MS Mincho" panose="02020609040205080304" pitchFamily="49" charset="-128"/>
                <a:cs typeface="Times New Roman" panose="02020603050405020304" pitchFamily="18" charset="0"/>
              </a:rPr>
              <a:t>First year you can choose any method, but the default is FIFO.</a:t>
            </a:r>
          </a:p>
          <a:p>
            <a:pPr>
              <a:lnSpc>
                <a:spcPct val="120000"/>
              </a:lnSpc>
              <a:spcAft>
                <a:spcPts val="1000"/>
              </a:spcAft>
            </a:pPr>
            <a:r>
              <a:rPr lang="en-AU" sz="1800" dirty="0">
                <a:effectLst/>
                <a:latin typeface="Arial" panose="020B0604020202020204" pitchFamily="34" charset="0"/>
                <a:ea typeface="MS Mincho" panose="02020609040205080304" pitchFamily="49" charset="-128"/>
                <a:cs typeface="Times New Roman" panose="02020603050405020304" pitchFamily="18" charset="0"/>
              </a:rPr>
              <a:t>Following year’s, you can continue to choose any method except you are precluded from using the cost method if the previous year you used FIFO.</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6" name="Title 5">
            <a:extLst>
              <a:ext uri="{FF2B5EF4-FFF2-40B4-BE49-F238E27FC236}">
                <a16:creationId xmlns:a16="http://schemas.microsoft.com/office/drawing/2014/main" id="{D1E3DC1E-8B7D-48AF-C097-40A7D566AA33}"/>
              </a:ext>
            </a:extLst>
          </p:cNvPr>
          <p:cNvSpPr>
            <a:spLocks noGrp="1"/>
          </p:cNvSpPr>
          <p:nvPr>
            <p:ph type="title"/>
          </p:nvPr>
        </p:nvSpPr>
        <p:spPr/>
        <p:txBody>
          <a:bodyPr/>
          <a:lstStyle/>
          <a:p>
            <a:r>
              <a:rPr lang="en-AU" dirty="0"/>
              <a:t>Choosing closing value at year end</a:t>
            </a:r>
            <a:endParaRPr lang="en-GB" dirty="0"/>
          </a:p>
        </p:txBody>
      </p:sp>
      <p:sp>
        <p:nvSpPr>
          <p:cNvPr id="7" name="Footer Placeholder 6">
            <a:extLst>
              <a:ext uri="{FF2B5EF4-FFF2-40B4-BE49-F238E27FC236}">
                <a16:creationId xmlns:a16="http://schemas.microsoft.com/office/drawing/2014/main" id="{6EA36AB6-0DB0-75FF-F947-484756E733E8}"/>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159175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00297DC-2853-FC42-9A2A-FCE42F290D2D}"/>
              </a:ext>
            </a:extLst>
          </p:cNvPr>
          <p:cNvSpPr>
            <a:spLocks noGrp="1"/>
          </p:cNvSpPr>
          <p:nvPr>
            <p:ph idx="1"/>
          </p:nvPr>
        </p:nvSpPr>
        <p:spPr/>
        <p:txBody>
          <a:bodyPr>
            <a:normAutofit/>
          </a:bodyPr>
          <a:lstStyle/>
          <a:p>
            <a:pPr marL="360000" indent="-360000">
              <a:lnSpc>
                <a:spcPct val="120000"/>
              </a:lnSpc>
              <a:spcBef>
                <a:spcPts val="600"/>
              </a:spcBef>
              <a:spcAft>
                <a:spcPts val="600"/>
              </a:spcAft>
            </a:pPr>
            <a:r>
              <a:rPr lang="en-AU" sz="2000" dirty="0"/>
              <a:t>The importance of the look through approach </a:t>
            </a:r>
          </a:p>
          <a:p>
            <a:pPr marL="360000" indent="-360000">
              <a:lnSpc>
                <a:spcPct val="120000"/>
              </a:lnSpc>
              <a:spcBef>
                <a:spcPts val="600"/>
              </a:spcBef>
              <a:spcAft>
                <a:spcPts val="600"/>
              </a:spcAft>
            </a:pPr>
            <a:r>
              <a:rPr lang="en-AU" sz="2000" dirty="0"/>
              <a:t>The practical approach</a:t>
            </a:r>
          </a:p>
          <a:p>
            <a:pPr marL="360000" indent="-360000">
              <a:lnSpc>
                <a:spcPct val="120000"/>
              </a:lnSpc>
              <a:spcBef>
                <a:spcPts val="600"/>
              </a:spcBef>
              <a:spcAft>
                <a:spcPts val="600"/>
              </a:spcAft>
            </a:pPr>
            <a:r>
              <a:rPr lang="en-AU" sz="2000" dirty="0"/>
              <a:t>Detriment to the surrounding land</a:t>
            </a:r>
          </a:p>
          <a:p>
            <a:pPr marL="360000" indent="-360000">
              <a:lnSpc>
                <a:spcPct val="120000"/>
              </a:lnSpc>
              <a:spcBef>
                <a:spcPts val="600"/>
              </a:spcBef>
              <a:spcAft>
                <a:spcPts val="600"/>
              </a:spcAft>
            </a:pPr>
            <a:endParaRPr lang="en-AU" sz="2000" dirty="0"/>
          </a:p>
        </p:txBody>
      </p:sp>
      <p:sp>
        <p:nvSpPr>
          <p:cNvPr id="5" name="Title 4">
            <a:extLst>
              <a:ext uri="{FF2B5EF4-FFF2-40B4-BE49-F238E27FC236}">
                <a16:creationId xmlns:a16="http://schemas.microsoft.com/office/drawing/2014/main" id="{264AB1BC-5769-F74F-A104-E1A13D8B4118}"/>
              </a:ext>
            </a:extLst>
          </p:cNvPr>
          <p:cNvSpPr>
            <a:spLocks noGrp="1"/>
          </p:cNvSpPr>
          <p:nvPr>
            <p:ph type="title"/>
          </p:nvPr>
        </p:nvSpPr>
        <p:spPr/>
        <p:txBody>
          <a:bodyPr/>
          <a:lstStyle/>
          <a:p>
            <a:r>
              <a:rPr lang="en-US" dirty="0"/>
              <a:t>Compensation agreements</a:t>
            </a:r>
          </a:p>
        </p:txBody>
      </p:sp>
      <p:sp>
        <p:nvSpPr>
          <p:cNvPr id="4" name="Footer Placeholder 3">
            <a:extLst>
              <a:ext uri="{FF2B5EF4-FFF2-40B4-BE49-F238E27FC236}">
                <a16:creationId xmlns:a16="http://schemas.microsoft.com/office/drawing/2014/main" id="{5B171B74-1AA3-8541-A6F1-6EE8A261AF81}"/>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pic>
        <p:nvPicPr>
          <p:cNvPr id="8" name="Picture 7" descr="Magnifying glass">
            <a:extLst>
              <a:ext uri="{FF2B5EF4-FFF2-40B4-BE49-F238E27FC236}">
                <a16:creationId xmlns:a16="http://schemas.microsoft.com/office/drawing/2014/main" id="{8E8A83E3-5896-8B02-B71E-A74B22C5FF38}"/>
              </a:ext>
            </a:extLst>
          </p:cNvPr>
          <p:cNvPicPr>
            <a:picLocks noChangeAspect="1"/>
          </p:cNvPicPr>
          <p:nvPr/>
        </p:nvPicPr>
        <p:blipFill>
          <a:blip r:embed="rId3"/>
          <a:stretch>
            <a:fillRect/>
          </a:stretch>
        </p:blipFill>
        <p:spPr>
          <a:xfrm>
            <a:off x="8485909" y="369237"/>
            <a:ext cx="3255818" cy="3255818"/>
          </a:xfrm>
          <a:prstGeom prst="rect">
            <a:avLst/>
          </a:prstGeom>
        </p:spPr>
      </p:pic>
    </p:spTree>
    <p:extLst>
      <p:ext uri="{BB962C8B-B14F-4D97-AF65-F5344CB8AC3E}">
        <p14:creationId xmlns:p14="http://schemas.microsoft.com/office/powerpoint/2010/main" val="1438476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8B72D-028A-B849-7947-018EC5DC6752}"/>
              </a:ext>
            </a:extLst>
          </p:cNvPr>
          <p:cNvSpPr>
            <a:spLocks noGrp="1"/>
          </p:cNvSpPr>
          <p:nvPr>
            <p:ph type="title"/>
          </p:nvPr>
        </p:nvSpPr>
        <p:spPr>
          <a:xfrm>
            <a:off x="540000" y="360000"/>
            <a:ext cx="10980000" cy="545164"/>
          </a:xfrm>
        </p:spPr>
        <p:txBody>
          <a:bodyPr>
            <a:normAutofit fontScale="90000"/>
          </a:bodyPr>
          <a:lstStyle/>
          <a:p>
            <a:r>
              <a:rPr lang="en-AU" dirty="0"/>
              <a:t>Carbon Credits – Tax Accounting example - purchased</a:t>
            </a:r>
            <a:endParaRPr lang="en-GB" dirty="0"/>
          </a:p>
        </p:txBody>
      </p:sp>
      <p:sp>
        <p:nvSpPr>
          <p:cNvPr id="7" name="Footer Placeholder 6">
            <a:extLst>
              <a:ext uri="{FF2B5EF4-FFF2-40B4-BE49-F238E27FC236}">
                <a16:creationId xmlns:a16="http://schemas.microsoft.com/office/drawing/2014/main" id="{7B84A8C4-E881-A3EA-7354-F1204C7EFFB2}"/>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9" name="TextBox 8">
            <a:extLst>
              <a:ext uri="{FF2B5EF4-FFF2-40B4-BE49-F238E27FC236}">
                <a16:creationId xmlns:a16="http://schemas.microsoft.com/office/drawing/2014/main" id="{0B5626BE-4647-6DE9-D161-70DA7FC81F75}"/>
              </a:ext>
            </a:extLst>
          </p:cNvPr>
          <p:cNvSpPr txBox="1"/>
          <p:nvPr/>
        </p:nvSpPr>
        <p:spPr>
          <a:xfrm>
            <a:off x="277090" y="1601448"/>
            <a:ext cx="10843491" cy="4102918"/>
          </a:xfrm>
          <a:prstGeom prst="rect">
            <a:avLst/>
          </a:prstGeom>
          <a:noFill/>
        </p:spPr>
        <p:txBody>
          <a:bodyPr wrap="square">
            <a:spAutoFit/>
          </a:bodyPr>
          <a:lstStyle/>
          <a:p>
            <a:pPr marL="457200">
              <a:lnSpc>
                <a:spcPct val="120000"/>
              </a:lnSpc>
              <a:spcAft>
                <a:spcPts val="1000"/>
              </a:spcAft>
            </a:pPr>
            <a:r>
              <a:rPr lang="en-AU" i="1" dirty="0">
                <a:effectLst/>
                <a:latin typeface="Arial" panose="020B0604020202020204" pitchFamily="34" charset="0"/>
                <a:ea typeface="MS Mincho" panose="02020609040205080304" pitchFamily="49" charset="-128"/>
                <a:cs typeface="Times New Roman" panose="02020603050405020304" pitchFamily="18" charset="0"/>
              </a:rPr>
              <a:t>Jim bought 200 ACCUs at $50 each (for $10,000) in January 2020. A deduction is available to Jim for the $10,000 for the 19/20 year. </a:t>
            </a:r>
          </a:p>
          <a:p>
            <a:pPr marL="457200">
              <a:lnSpc>
                <a:spcPct val="120000"/>
              </a:lnSpc>
              <a:spcAft>
                <a:spcPts val="1000"/>
              </a:spcAft>
            </a:pPr>
            <a:r>
              <a:rPr lang="en-AU" i="1" dirty="0">
                <a:effectLst/>
                <a:latin typeface="Arial" panose="020B0604020202020204" pitchFamily="34" charset="0"/>
                <a:ea typeface="MS Mincho" panose="02020609040205080304" pitchFamily="49" charset="-128"/>
                <a:cs typeface="Times New Roman" panose="02020603050405020304" pitchFamily="18" charset="0"/>
              </a:rPr>
              <a:t>The value of a unit was $60 as at 30 June 2020. Jim chooses the market value method to value the units at year end. </a:t>
            </a:r>
          </a:p>
          <a:p>
            <a:pPr marL="457200">
              <a:lnSpc>
                <a:spcPct val="120000"/>
              </a:lnSpc>
              <a:spcAft>
                <a:spcPts val="1000"/>
              </a:spcAft>
            </a:pPr>
            <a:r>
              <a:rPr lang="en-AU" i="1" dirty="0">
                <a:effectLst/>
                <a:latin typeface="Arial" panose="020B0604020202020204" pitchFamily="34" charset="0"/>
                <a:ea typeface="MS Mincho" panose="02020609040205080304" pitchFamily="49" charset="-128"/>
                <a:cs typeface="Times New Roman" panose="02020603050405020304" pitchFamily="18" charset="0"/>
              </a:rPr>
              <a:t>Jim compares the value of the units he held at the start of the year ($nil) to the value at the end of the year ($12,000). Jim includes the $12,000 as income in the 19/20 year. Jim’s taxable income is $2,000 ($12,000 less $10,000).</a:t>
            </a:r>
            <a:endParaRPr lang="en-GB"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i="1" dirty="0">
                <a:effectLst/>
                <a:latin typeface="Arial" panose="020B0604020202020204" pitchFamily="34" charset="0"/>
                <a:ea typeface="MS Mincho" panose="02020609040205080304" pitchFamily="49" charset="-128"/>
                <a:cs typeface="Times New Roman" panose="02020603050405020304" pitchFamily="18" charset="0"/>
              </a:rPr>
              <a:t>In the 20/21-year Jim sells the units for $70 each, Jim then needs to include $14,000 (200 x $70) as assessable income in that year. Jim then compares the value of the units at the beginning of the year</a:t>
            </a:r>
            <a:r>
              <a:rPr lang="en-AU" dirty="0">
                <a:effectLst/>
                <a:latin typeface="Arial" panose="020B0604020202020204" pitchFamily="34" charset="0"/>
                <a:ea typeface="MS Mincho" panose="02020609040205080304" pitchFamily="49" charset="-128"/>
                <a:cs typeface="Times New Roman" panose="02020603050405020304" pitchFamily="18" charset="0"/>
              </a:rPr>
              <a:t> $60 ($12,000) and the value $nil (sold them all) at the end of 20/21. Jim is entitled to a deduction of $12,000. Jim’s assessable income will be $2,000 ($14,000 less $12,000).</a:t>
            </a:r>
            <a:endParaRPr lang="en-GB"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10" name="TextBox 9">
            <a:extLst>
              <a:ext uri="{FF2B5EF4-FFF2-40B4-BE49-F238E27FC236}">
                <a16:creationId xmlns:a16="http://schemas.microsoft.com/office/drawing/2014/main" id="{57D613D7-A8ED-00E6-8207-14977E457A8D}"/>
              </a:ext>
            </a:extLst>
          </p:cNvPr>
          <p:cNvSpPr txBox="1"/>
          <p:nvPr/>
        </p:nvSpPr>
        <p:spPr>
          <a:xfrm>
            <a:off x="674255" y="1089891"/>
            <a:ext cx="4368800" cy="378691"/>
          </a:xfrm>
          <a:prstGeom prst="rect">
            <a:avLst/>
          </a:prstGeom>
          <a:noFill/>
        </p:spPr>
        <p:txBody>
          <a:bodyPr wrap="square" rtlCol="0">
            <a:spAutoFit/>
          </a:bodyPr>
          <a:lstStyle/>
          <a:p>
            <a:r>
              <a:rPr lang="en-AU" b="1" dirty="0">
                <a:solidFill>
                  <a:schemeClr val="accent1"/>
                </a:solidFill>
              </a:rPr>
              <a:t>Example 1</a:t>
            </a:r>
            <a:endParaRPr lang="en-GB" b="1" dirty="0">
              <a:solidFill>
                <a:schemeClr val="accent1"/>
              </a:solidFill>
            </a:endParaRPr>
          </a:p>
        </p:txBody>
      </p:sp>
    </p:spTree>
    <p:extLst>
      <p:ext uri="{BB962C8B-B14F-4D97-AF65-F5344CB8AC3E}">
        <p14:creationId xmlns:p14="http://schemas.microsoft.com/office/powerpoint/2010/main" val="1122734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8B72D-028A-B849-7947-018EC5DC6752}"/>
              </a:ext>
            </a:extLst>
          </p:cNvPr>
          <p:cNvSpPr>
            <a:spLocks noGrp="1"/>
          </p:cNvSpPr>
          <p:nvPr>
            <p:ph type="title"/>
          </p:nvPr>
        </p:nvSpPr>
        <p:spPr>
          <a:xfrm>
            <a:off x="540000" y="360000"/>
            <a:ext cx="10980000" cy="545164"/>
          </a:xfrm>
        </p:spPr>
        <p:txBody>
          <a:bodyPr>
            <a:normAutofit fontScale="90000"/>
          </a:bodyPr>
          <a:lstStyle/>
          <a:p>
            <a:r>
              <a:rPr lang="en-AU" dirty="0"/>
              <a:t>Carbon Credits – Tax Accounting example - issued</a:t>
            </a:r>
            <a:endParaRPr lang="en-GB" dirty="0"/>
          </a:p>
        </p:txBody>
      </p:sp>
      <p:sp>
        <p:nvSpPr>
          <p:cNvPr id="7" name="Footer Placeholder 6">
            <a:extLst>
              <a:ext uri="{FF2B5EF4-FFF2-40B4-BE49-F238E27FC236}">
                <a16:creationId xmlns:a16="http://schemas.microsoft.com/office/drawing/2014/main" id="{7B84A8C4-E881-A3EA-7354-F1204C7EFFB2}"/>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9" name="TextBox 8">
            <a:extLst>
              <a:ext uri="{FF2B5EF4-FFF2-40B4-BE49-F238E27FC236}">
                <a16:creationId xmlns:a16="http://schemas.microsoft.com/office/drawing/2014/main" id="{0B5626BE-4647-6DE9-D161-70DA7FC81F75}"/>
              </a:ext>
            </a:extLst>
          </p:cNvPr>
          <p:cNvSpPr txBox="1"/>
          <p:nvPr/>
        </p:nvSpPr>
        <p:spPr>
          <a:xfrm>
            <a:off x="277090" y="1345080"/>
            <a:ext cx="10843491" cy="4686283"/>
          </a:xfrm>
          <a:prstGeom prst="rect">
            <a:avLst/>
          </a:prstGeom>
          <a:noFill/>
        </p:spPr>
        <p:txBody>
          <a:bodyPr wrap="square">
            <a:spAutoFit/>
          </a:bodyPr>
          <a:lstStyle/>
          <a:p>
            <a:pPr>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Jim is issued 200 units instead of buying the units with a market value of $50 each.</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As he was issued the ACCUs, he has no purchase deduction and is limited to the costs such as his application and lodgement fees.</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He had no ACCUs at the beginning of the year.</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He needs to value the units at year end. He can choose any of the three methods: </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nSpc>
                <a:spcPct val="107000"/>
              </a:lnSpc>
              <a:buFont typeface="Symbol" panose="05050102010706020507" pitchFamily="18" charset="2"/>
              <a:buChar char=""/>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For the cost method, cost is the market value at issue which was $50.</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Market value at year end is $60</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FIFO is $50</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1000"/>
              </a:spcAft>
            </a:pPr>
            <a:r>
              <a:rPr lang="en-AU" sz="1800" i="1" dirty="0">
                <a:effectLst/>
                <a:highlight>
                  <a:srgbClr val="FFFF00"/>
                </a:highlight>
                <a:latin typeface="Arial" panose="020B0604020202020204" pitchFamily="34" charset="0"/>
                <a:ea typeface="MS Mincho" panose="02020609040205080304" pitchFamily="49" charset="-128"/>
                <a:cs typeface="Times New Roman" panose="02020603050405020304" pitchFamily="18" charset="0"/>
              </a:rPr>
              <a:t>As he held no ACCUs at the beginning of the year, he would need to include $10,000 (200x $50) or $12,000 (200 x $60) as income in that year. </a:t>
            </a:r>
            <a:endParaRPr lang="en-GB" sz="1800" dirty="0">
              <a:effectLst/>
              <a:highlight>
                <a:srgbClr val="FFFF00"/>
              </a:highligh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When he sells them in 20/21 for $70, he would include the $14,000 as income and claim the $10,000 or $12,000 as a deduction.</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2" name="TextBox 1">
            <a:extLst>
              <a:ext uri="{FF2B5EF4-FFF2-40B4-BE49-F238E27FC236}">
                <a16:creationId xmlns:a16="http://schemas.microsoft.com/office/drawing/2014/main" id="{8F5C047A-9B92-CBB2-35EE-B548B98BDC3A}"/>
              </a:ext>
            </a:extLst>
          </p:cNvPr>
          <p:cNvSpPr txBox="1"/>
          <p:nvPr/>
        </p:nvSpPr>
        <p:spPr>
          <a:xfrm>
            <a:off x="424874" y="984862"/>
            <a:ext cx="4368800" cy="378691"/>
          </a:xfrm>
          <a:prstGeom prst="rect">
            <a:avLst/>
          </a:prstGeom>
          <a:noFill/>
        </p:spPr>
        <p:txBody>
          <a:bodyPr wrap="square" rtlCol="0">
            <a:spAutoFit/>
          </a:bodyPr>
          <a:lstStyle/>
          <a:p>
            <a:r>
              <a:rPr lang="en-AU" b="1" dirty="0">
                <a:solidFill>
                  <a:schemeClr val="accent1"/>
                </a:solidFill>
              </a:rPr>
              <a:t>Example 2</a:t>
            </a:r>
            <a:endParaRPr lang="en-GB" b="1" dirty="0">
              <a:solidFill>
                <a:schemeClr val="accent1"/>
              </a:solidFill>
            </a:endParaRPr>
          </a:p>
        </p:txBody>
      </p:sp>
    </p:spTree>
    <p:extLst>
      <p:ext uri="{BB962C8B-B14F-4D97-AF65-F5344CB8AC3E}">
        <p14:creationId xmlns:p14="http://schemas.microsoft.com/office/powerpoint/2010/main" val="3739763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C4D2A6-E34F-AEC1-9383-6B2384F38AEB}"/>
              </a:ext>
            </a:extLst>
          </p:cNvPr>
          <p:cNvSpPr>
            <a:spLocks noGrp="1"/>
          </p:cNvSpPr>
          <p:nvPr>
            <p:ph type="body" idx="1"/>
          </p:nvPr>
        </p:nvSpPr>
        <p:spPr>
          <a:xfrm>
            <a:off x="3024581" y="517236"/>
            <a:ext cx="5400000" cy="450000"/>
          </a:xfrm>
        </p:spPr>
        <p:txBody>
          <a:bodyPr/>
          <a:lstStyle/>
          <a:p>
            <a:r>
              <a:rPr lang="en-AU" sz="1800" dirty="0">
                <a:effectLst/>
                <a:latin typeface="Arial" panose="020B0604020202020204" pitchFamily="34" charset="0"/>
                <a:ea typeface="MS Mincho" panose="02020609040205080304" pitchFamily="49" charset="-128"/>
                <a:cs typeface="Times New Roman" panose="02020603050405020304" pitchFamily="18" charset="0"/>
              </a:rPr>
              <a:t>Comparison of new and current law</a:t>
            </a:r>
            <a:endParaRPr lang="en-GB" dirty="0"/>
          </a:p>
        </p:txBody>
      </p:sp>
      <p:graphicFrame>
        <p:nvGraphicFramePr>
          <p:cNvPr id="8" name="Content Placeholder 7">
            <a:extLst>
              <a:ext uri="{FF2B5EF4-FFF2-40B4-BE49-F238E27FC236}">
                <a16:creationId xmlns:a16="http://schemas.microsoft.com/office/drawing/2014/main" id="{337F1BB8-41B6-B913-8E1E-32A09DB744C6}"/>
              </a:ext>
            </a:extLst>
          </p:cNvPr>
          <p:cNvGraphicFramePr>
            <a:graphicFrameLocks noGrp="1"/>
          </p:cNvGraphicFramePr>
          <p:nvPr>
            <p:ph sz="half" idx="2"/>
            <p:extLst>
              <p:ext uri="{D42A27DB-BD31-4B8C-83A1-F6EECF244321}">
                <p14:modId xmlns:p14="http://schemas.microsoft.com/office/powerpoint/2010/main" val="3315535978"/>
              </p:ext>
            </p:extLst>
          </p:nvPr>
        </p:nvGraphicFramePr>
        <p:xfrm>
          <a:off x="738908" y="1265366"/>
          <a:ext cx="10538691" cy="4436090"/>
        </p:xfrm>
        <a:graphic>
          <a:graphicData uri="http://schemas.openxmlformats.org/drawingml/2006/table">
            <a:tbl>
              <a:tblPr firstRow="1" firstCol="1" bandRow="1">
                <a:tableStyleId>{5C22544A-7EE6-4342-B048-85BDC9FD1C3A}</a:tableStyleId>
              </a:tblPr>
              <a:tblGrid>
                <a:gridCol w="5268760">
                  <a:extLst>
                    <a:ext uri="{9D8B030D-6E8A-4147-A177-3AD203B41FA5}">
                      <a16:colId xmlns:a16="http://schemas.microsoft.com/office/drawing/2014/main" val="1100184431"/>
                    </a:ext>
                  </a:extLst>
                </a:gridCol>
                <a:gridCol w="5269931">
                  <a:extLst>
                    <a:ext uri="{9D8B030D-6E8A-4147-A177-3AD203B41FA5}">
                      <a16:colId xmlns:a16="http://schemas.microsoft.com/office/drawing/2014/main" val="2465804074"/>
                    </a:ext>
                  </a:extLst>
                </a:gridCol>
              </a:tblGrid>
              <a:tr h="241788">
                <a:tc>
                  <a:txBody>
                    <a:bodyPr/>
                    <a:lstStyle/>
                    <a:p>
                      <a:pPr>
                        <a:lnSpc>
                          <a:spcPct val="120000"/>
                        </a:lnSpc>
                        <a:spcAft>
                          <a:spcPts val="1000"/>
                        </a:spcAft>
                      </a:pPr>
                      <a:r>
                        <a:rPr lang="en-AU" sz="900">
                          <a:effectLst/>
                        </a:rPr>
                        <a:t>New Law</a:t>
                      </a:r>
                      <a:endParaRPr lang="en-GB" sz="900">
                        <a:effectLst/>
                        <a:latin typeface="Arial" panose="020B0604020202020204" pitchFamily="34" charset="0"/>
                        <a:ea typeface="MS Mincho" panose="02020609040205080304" pitchFamily="49" charset="-128"/>
                        <a:cs typeface="Times New Roman" panose="02020603050405020304" pitchFamily="18" charset="0"/>
                      </a:endParaRPr>
                    </a:p>
                  </a:txBody>
                  <a:tcPr marL="64686" marR="64686" marT="0" marB="0"/>
                </a:tc>
                <a:tc>
                  <a:txBody>
                    <a:bodyPr/>
                    <a:lstStyle/>
                    <a:p>
                      <a:pPr>
                        <a:lnSpc>
                          <a:spcPct val="120000"/>
                        </a:lnSpc>
                        <a:spcAft>
                          <a:spcPts val="1000"/>
                        </a:spcAft>
                      </a:pPr>
                      <a:r>
                        <a:rPr lang="en-AU" sz="900">
                          <a:effectLst/>
                        </a:rPr>
                        <a:t>Current Law</a:t>
                      </a:r>
                      <a:endParaRPr lang="en-GB" sz="900">
                        <a:effectLst/>
                        <a:latin typeface="Arial" panose="020B0604020202020204" pitchFamily="34" charset="0"/>
                        <a:ea typeface="MS Mincho" panose="02020609040205080304" pitchFamily="49" charset="-128"/>
                        <a:cs typeface="Times New Roman" panose="02020603050405020304" pitchFamily="18" charset="0"/>
                      </a:endParaRPr>
                    </a:p>
                  </a:txBody>
                  <a:tcPr marL="64686" marR="64686" marT="0" marB="0"/>
                </a:tc>
                <a:extLst>
                  <a:ext uri="{0D108BD9-81ED-4DB2-BD59-A6C34878D82A}">
                    <a16:rowId xmlns:a16="http://schemas.microsoft.com/office/drawing/2014/main" val="162320596"/>
                  </a:ext>
                </a:extLst>
              </a:tr>
              <a:tr h="2105816">
                <a:tc>
                  <a:txBody>
                    <a:bodyPr/>
                    <a:lstStyle/>
                    <a:p>
                      <a:r>
                        <a:rPr lang="en-GB" sz="1800" dirty="0">
                          <a:effectLst/>
                          <a:latin typeface="+mn-lt"/>
                        </a:rPr>
                        <a:t>Proceeds from selling ACCUs and income derived from farm abatement activities supporting such units, are treated as PP income for PP’s eligibility for concessional tax treatment under the FMD Scheme and tax averaging.</a:t>
                      </a:r>
                    </a:p>
                    <a:p>
                      <a:r>
                        <a:rPr lang="en-GB" sz="1000" dirty="0">
                          <a:effectLst/>
                        </a:rPr>
                        <a:t> </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686" marR="64686" marT="0" marB="0"/>
                </a:tc>
                <a:tc>
                  <a:txBody>
                    <a:bodyPr/>
                    <a:lstStyle/>
                    <a:p>
                      <a:pPr>
                        <a:lnSpc>
                          <a:spcPct val="120000"/>
                        </a:lnSpc>
                        <a:spcAft>
                          <a:spcPts val="1000"/>
                        </a:spcAft>
                      </a:pPr>
                      <a:r>
                        <a:rPr lang="en-AU" sz="1800" dirty="0">
                          <a:effectLst/>
                        </a:rPr>
                        <a:t>Proceeds from selling ACCUs and income derived from farm abatement activities supporting such units are treated as non-PP income and, accordingly, do not automatically qualify for concessional tax treatment under the FMD Scheme and tax averaging. Eligibility depends on the total amount of non-PP income.</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txBody>
                  <a:tcPr marL="64686" marR="64686" marT="0" marB="0"/>
                </a:tc>
                <a:extLst>
                  <a:ext uri="{0D108BD9-81ED-4DB2-BD59-A6C34878D82A}">
                    <a16:rowId xmlns:a16="http://schemas.microsoft.com/office/drawing/2014/main" val="2117792334"/>
                  </a:ext>
                </a:extLst>
              </a:tr>
              <a:tr h="1693921">
                <a:tc>
                  <a:txBody>
                    <a:bodyPr/>
                    <a:lstStyle/>
                    <a:p>
                      <a:r>
                        <a:rPr lang="en-GB" sz="1800" dirty="0">
                          <a:effectLst/>
                        </a:rPr>
                        <a:t>Holders of ACCUs that are carrying on a PP business are taxed based on the net gain from their ACCUs in the year they are sold.</a:t>
                      </a:r>
                    </a:p>
                    <a:p>
                      <a:r>
                        <a:rPr lang="en-GB" sz="1800" dirty="0">
                          <a:effectLst/>
                        </a:rPr>
                        <a:t>Subdivision 420-D is still applicable to trusts. Individual beneficiaries will be taxed on the changes of the value of the Australian carbon credit units which are held by the trust.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686" marR="64686" marT="0" marB="0"/>
                </a:tc>
                <a:tc>
                  <a:txBody>
                    <a:bodyPr/>
                    <a:lstStyle/>
                    <a:p>
                      <a:pPr>
                        <a:lnSpc>
                          <a:spcPct val="120000"/>
                        </a:lnSpc>
                        <a:spcAft>
                          <a:spcPts val="1000"/>
                        </a:spcAft>
                      </a:pPr>
                      <a:endParaRPr lang="en-AU" sz="1800" dirty="0">
                        <a:effectLst/>
                      </a:endParaRPr>
                    </a:p>
                    <a:p>
                      <a:pPr>
                        <a:lnSpc>
                          <a:spcPct val="120000"/>
                        </a:lnSpc>
                        <a:spcAft>
                          <a:spcPts val="1000"/>
                        </a:spcAft>
                      </a:pPr>
                      <a:r>
                        <a:rPr lang="en-AU" sz="1800" dirty="0">
                          <a:effectLst/>
                        </a:rPr>
                        <a:t>Holders of ACCUs are taxed based on changes in the value of their ACCUs each year.</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txBody>
                  <a:tcPr marL="64686" marR="64686" marT="0" marB="0"/>
                </a:tc>
                <a:extLst>
                  <a:ext uri="{0D108BD9-81ED-4DB2-BD59-A6C34878D82A}">
                    <a16:rowId xmlns:a16="http://schemas.microsoft.com/office/drawing/2014/main" val="1454668724"/>
                  </a:ext>
                </a:extLst>
              </a:tr>
            </a:tbl>
          </a:graphicData>
        </a:graphic>
      </p:graphicFrame>
      <p:sp>
        <p:nvSpPr>
          <p:cNvPr id="6" name="Title 5">
            <a:extLst>
              <a:ext uri="{FF2B5EF4-FFF2-40B4-BE49-F238E27FC236}">
                <a16:creationId xmlns:a16="http://schemas.microsoft.com/office/drawing/2014/main" id="{E10E7FE1-5D87-1521-A232-36DB1D0F3E97}"/>
              </a:ext>
            </a:extLst>
          </p:cNvPr>
          <p:cNvSpPr>
            <a:spLocks noGrp="1"/>
          </p:cNvSpPr>
          <p:nvPr>
            <p:ph type="title"/>
          </p:nvPr>
        </p:nvSpPr>
        <p:spPr>
          <a:xfrm>
            <a:off x="540000" y="-1"/>
            <a:ext cx="10980000" cy="517237"/>
          </a:xfrm>
        </p:spPr>
        <p:txBody>
          <a:bodyPr>
            <a:normAutofit/>
          </a:bodyPr>
          <a:lstStyle/>
          <a:p>
            <a:r>
              <a:rPr lang="en-AU" sz="2400" b="1" dirty="0">
                <a:effectLst/>
                <a:latin typeface="Arial" panose="020B0604020202020204" pitchFamily="34" charset="0"/>
                <a:ea typeface="Times New Roman" panose="02020603050405020304" pitchFamily="18" charset="0"/>
              </a:rPr>
              <a:t>Treasury Laws Amendment (2023 Measures No. 2) Bill 2023</a:t>
            </a:r>
            <a:endParaRPr lang="en-GB" dirty="0"/>
          </a:p>
        </p:txBody>
      </p:sp>
      <p:sp>
        <p:nvSpPr>
          <p:cNvPr id="7" name="Footer Placeholder 6">
            <a:extLst>
              <a:ext uri="{FF2B5EF4-FFF2-40B4-BE49-F238E27FC236}">
                <a16:creationId xmlns:a16="http://schemas.microsoft.com/office/drawing/2014/main" id="{AF5A6AFE-65AA-13BF-62D4-75DB5DD2CAD9}"/>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4257843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8B72D-028A-B849-7947-018EC5DC6752}"/>
              </a:ext>
            </a:extLst>
          </p:cNvPr>
          <p:cNvSpPr>
            <a:spLocks noGrp="1"/>
          </p:cNvSpPr>
          <p:nvPr>
            <p:ph type="title"/>
          </p:nvPr>
        </p:nvSpPr>
        <p:spPr>
          <a:xfrm>
            <a:off x="540000" y="360000"/>
            <a:ext cx="10980000" cy="545164"/>
          </a:xfrm>
        </p:spPr>
        <p:txBody>
          <a:bodyPr>
            <a:normAutofit fontScale="90000"/>
          </a:bodyPr>
          <a:lstStyle/>
          <a:p>
            <a:r>
              <a:rPr lang="en-AU" dirty="0"/>
              <a:t>Carbon Credits – Tax Accounting example - new</a:t>
            </a:r>
            <a:endParaRPr lang="en-GB" dirty="0"/>
          </a:p>
        </p:txBody>
      </p:sp>
      <p:sp>
        <p:nvSpPr>
          <p:cNvPr id="7" name="Footer Placeholder 6">
            <a:extLst>
              <a:ext uri="{FF2B5EF4-FFF2-40B4-BE49-F238E27FC236}">
                <a16:creationId xmlns:a16="http://schemas.microsoft.com/office/drawing/2014/main" id="{7B84A8C4-E881-A3EA-7354-F1204C7EFFB2}"/>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9" name="TextBox 8">
            <a:extLst>
              <a:ext uri="{FF2B5EF4-FFF2-40B4-BE49-F238E27FC236}">
                <a16:creationId xmlns:a16="http://schemas.microsoft.com/office/drawing/2014/main" id="{0B5626BE-4647-6DE9-D161-70DA7FC81F75}"/>
              </a:ext>
            </a:extLst>
          </p:cNvPr>
          <p:cNvSpPr txBox="1"/>
          <p:nvPr/>
        </p:nvSpPr>
        <p:spPr>
          <a:xfrm>
            <a:off x="277090" y="971719"/>
            <a:ext cx="10843491" cy="2569165"/>
          </a:xfrm>
          <a:prstGeom prst="rect">
            <a:avLst/>
          </a:prstGeom>
          <a:noFill/>
        </p:spPr>
        <p:txBody>
          <a:bodyPr wrap="square">
            <a:spAutoFit/>
          </a:bodyPr>
          <a:lstStyle/>
          <a:p>
            <a:pPr marL="457200">
              <a:lnSpc>
                <a:spcPct val="120000"/>
              </a:lnSpc>
              <a:spcAft>
                <a:spcPts val="1000"/>
              </a:spcAft>
            </a:pPr>
            <a:r>
              <a:rPr lang="en-AU" sz="1800" b="1" i="1" dirty="0">
                <a:solidFill>
                  <a:schemeClr val="accent1"/>
                </a:solidFill>
                <a:effectLst/>
                <a:latin typeface="Arial" panose="020B0604020202020204" pitchFamily="34" charset="0"/>
                <a:ea typeface="MS Mincho" panose="02020609040205080304" pitchFamily="49" charset="-128"/>
                <a:cs typeface="Times New Roman" panose="02020603050405020304" pitchFamily="18" charset="0"/>
              </a:rPr>
              <a:t>Example 3:</a:t>
            </a:r>
            <a:endParaRPr lang="en-GB" sz="1800" b="1" dirty="0">
              <a:solidFill>
                <a:schemeClr val="accent1"/>
              </a:solidFill>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Applying the facts from example 2:</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Jim would only be assessed in 20/21 year for the $14,000 when he sold them.</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Jim can include in his primary production income $14,000 and also utilise FMDs to defer the income.</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 Clearly, this will remove the problems for taxpayers such as landowners where they are issued the ACCUs.</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177534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8B72D-028A-B849-7947-018EC5DC6752}"/>
              </a:ext>
            </a:extLst>
          </p:cNvPr>
          <p:cNvSpPr>
            <a:spLocks noGrp="1"/>
          </p:cNvSpPr>
          <p:nvPr>
            <p:ph type="title"/>
          </p:nvPr>
        </p:nvSpPr>
        <p:spPr>
          <a:xfrm>
            <a:off x="540000" y="360000"/>
            <a:ext cx="10980000" cy="545164"/>
          </a:xfrm>
        </p:spPr>
        <p:txBody>
          <a:bodyPr>
            <a:normAutofit fontScale="90000"/>
          </a:bodyPr>
          <a:lstStyle/>
          <a:p>
            <a:r>
              <a:rPr lang="en-AU" dirty="0"/>
              <a:t>Carbon Credits – Tax Accounting example - new</a:t>
            </a:r>
            <a:endParaRPr lang="en-GB" dirty="0"/>
          </a:p>
        </p:txBody>
      </p:sp>
      <p:sp>
        <p:nvSpPr>
          <p:cNvPr id="7" name="Footer Placeholder 6">
            <a:extLst>
              <a:ext uri="{FF2B5EF4-FFF2-40B4-BE49-F238E27FC236}">
                <a16:creationId xmlns:a16="http://schemas.microsoft.com/office/drawing/2014/main" id="{7B84A8C4-E881-A3EA-7354-F1204C7EFFB2}"/>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9" name="TextBox 8">
            <a:extLst>
              <a:ext uri="{FF2B5EF4-FFF2-40B4-BE49-F238E27FC236}">
                <a16:creationId xmlns:a16="http://schemas.microsoft.com/office/drawing/2014/main" id="{0B5626BE-4647-6DE9-D161-70DA7FC81F75}"/>
              </a:ext>
            </a:extLst>
          </p:cNvPr>
          <p:cNvSpPr txBox="1"/>
          <p:nvPr/>
        </p:nvSpPr>
        <p:spPr>
          <a:xfrm>
            <a:off x="277090" y="971719"/>
            <a:ext cx="10843491" cy="3694601"/>
          </a:xfrm>
          <a:prstGeom prst="rect">
            <a:avLst/>
          </a:prstGeom>
          <a:noFill/>
        </p:spPr>
        <p:txBody>
          <a:bodyPr wrap="square">
            <a:spAutoFit/>
          </a:bodyPr>
          <a:lstStyle/>
          <a:p>
            <a:pPr marL="457200">
              <a:lnSpc>
                <a:spcPct val="120000"/>
              </a:lnSpc>
              <a:spcAft>
                <a:spcPts val="1000"/>
              </a:spcAft>
            </a:pPr>
            <a:r>
              <a:rPr lang="en-AU" sz="1800" b="1" i="1" dirty="0">
                <a:solidFill>
                  <a:schemeClr val="accent1"/>
                </a:solidFill>
                <a:effectLst/>
                <a:latin typeface="Arial" panose="020B0604020202020204" pitchFamily="34" charset="0"/>
                <a:ea typeface="MS Mincho" panose="02020609040205080304" pitchFamily="49" charset="-128"/>
                <a:cs typeface="Times New Roman" panose="02020603050405020304" pitchFamily="18" charset="0"/>
              </a:rPr>
              <a:t>Example 4</a:t>
            </a:r>
            <a:endParaRPr lang="en-GB" sz="1800" b="1" dirty="0">
              <a:solidFill>
                <a:schemeClr val="accent1"/>
              </a:solidFill>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Jim’s family trust owns the land and was issued the 200 ACCUs worth $50 each in 2024 year.</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At year end the units were worth $60 each</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The family trust would need to include either $10,000 or $12,000 as income in the year.</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Jim, as the only beneficiary of the trust, includes the $10,000/$12,000 as income. He cannot treat this amount as primary production income.</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1800" i="1" dirty="0">
                <a:effectLst/>
                <a:latin typeface="Arial" panose="020B0604020202020204" pitchFamily="34" charset="0"/>
                <a:ea typeface="MS Mincho" panose="02020609040205080304" pitchFamily="49" charset="-128"/>
                <a:cs typeface="Times New Roman" panose="02020603050405020304" pitchFamily="18" charset="0"/>
              </a:rPr>
              <a:t>When the trustee sells the ACCUs in 2025 for $70 each, Jim includes the $14,000 as income and can claim the $10,000 or $12,000 as a deduction. Leaving him $4,000 or $2,000 as income and to which he can treat as primary production income.</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106311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9EA867F-6141-094F-BF53-4B33495D8C1A}"/>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2" name="Title 3">
            <a:extLst>
              <a:ext uri="{FF2B5EF4-FFF2-40B4-BE49-F238E27FC236}">
                <a16:creationId xmlns:a16="http://schemas.microsoft.com/office/drawing/2014/main" id="{1A30DBEA-37AB-B155-CAC1-7AE26657193B}"/>
              </a:ext>
            </a:extLst>
          </p:cNvPr>
          <p:cNvSpPr txBox="1">
            <a:spLocks/>
          </p:cNvSpPr>
          <p:nvPr/>
        </p:nvSpPr>
        <p:spPr>
          <a:xfrm>
            <a:off x="540000" y="368720"/>
            <a:ext cx="5556000" cy="702000"/>
          </a:xfrm>
          <a:prstGeom prst="rect">
            <a:avLst/>
          </a:prstGeom>
        </p:spPr>
        <p:txBody>
          <a:bodyPr vert="horz" lIns="90000" tIns="45720" rIns="91440" bIns="45720" rtlCol="0" anchor="b" anchorCtr="0">
            <a:normAutofit fontScale="975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Other things carbon</a:t>
            </a:r>
          </a:p>
        </p:txBody>
      </p:sp>
      <p:sp>
        <p:nvSpPr>
          <p:cNvPr id="3" name="Content Placeholder 4">
            <a:extLst>
              <a:ext uri="{FF2B5EF4-FFF2-40B4-BE49-F238E27FC236}">
                <a16:creationId xmlns:a16="http://schemas.microsoft.com/office/drawing/2014/main" id="{A33E4E9B-B9E2-DE89-AC4F-C8DDE8037323}"/>
              </a:ext>
            </a:extLst>
          </p:cNvPr>
          <p:cNvSpPr txBox="1">
            <a:spLocks/>
          </p:cNvSpPr>
          <p:nvPr/>
        </p:nvSpPr>
        <p:spPr>
          <a:xfrm>
            <a:off x="541604" y="1393102"/>
            <a:ext cx="7918905" cy="4500000"/>
          </a:xfrm>
          <a:prstGeom prst="rect">
            <a:avLst/>
          </a:prstGeom>
          <a:ln>
            <a:solidFill>
              <a:schemeClr val="accent1"/>
            </a:solidFill>
          </a:ln>
        </p:spPr>
        <p:txBody>
          <a:bodyPr vert="horz" lIns="9000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400" kern="1200">
                <a:solidFill>
                  <a:schemeClr val="tx1"/>
                </a:solidFill>
                <a:latin typeface="+mn-lt"/>
                <a:ea typeface="+mn-ea"/>
                <a:cs typeface="+mn-cs"/>
              </a:defRPr>
            </a:lvl1pPr>
            <a:lvl2pPr marL="720000" indent="-360000" algn="l" defTabSz="914400" rtl="0" eaLnBrk="1" latinLnBrk="0" hangingPunct="1">
              <a:lnSpc>
                <a:spcPct val="120000"/>
              </a:lnSpc>
              <a:spcBef>
                <a:spcPts val="600"/>
              </a:spcBef>
              <a:spcAft>
                <a:spcPts val="600"/>
              </a:spcAft>
              <a:buFont typeface="Wingdings" pitchFamily="2" charset="2"/>
              <a:buChar char="§"/>
              <a:defRPr sz="2000" kern="1200">
                <a:solidFill>
                  <a:schemeClr val="tx1"/>
                </a:solidFill>
                <a:latin typeface="+mn-lt"/>
                <a:ea typeface="+mn-ea"/>
                <a:cs typeface="+mn-cs"/>
              </a:defRPr>
            </a:lvl2pPr>
            <a:lvl3pPr marL="1080000" indent="-360000" algn="l" defTabSz="914400" rtl="0" eaLnBrk="1" latinLnBrk="0" hangingPunct="1">
              <a:lnSpc>
                <a:spcPct val="120000"/>
              </a:lnSpc>
              <a:spcBef>
                <a:spcPts val="600"/>
              </a:spcBef>
              <a:spcAft>
                <a:spcPts val="600"/>
              </a:spcAft>
              <a:buFont typeface="Wingdings" pitchFamily="2" charset="2"/>
              <a:buChar char="§"/>
              <a:defRPr sz="1800" kern="1200">
                <a:solidFill>
                  <a:schemeClr val="tx1"/>
                </a:solidFill>
                <a:latin typeface="+mn-lt"/>
                <a:ea typeface="+mn-ea"/>
                <a:cs typeface="+mn-cs"/>
              </a:defRPr>
            </a:lvl3pPr>
            <a:lvl4pPr marL="1440000" indent="-360000" algn="l" defTabSz="914400" rtl="0" eaLnBrk="1" latinLnBrk="0" hangingPunct="1">
              <a:lnSpc>
                <a:spcPct val="120000"/>
              </a:lnSpc>
              <a:spcBef>
                <a:spcPts val="600"/>
              </a:spcBef>
              <a:spcAft>
                <a:spcPts val="600"/>
              </a:spcAft>
              <a:buFont typeface="Wingdings" pitchFamily="2" charset="2"/>
              <a:buChar char="§"/>
              <a:defRPr sz="1600" kern="1200">
                <a:solidFill>
                  <a:schemeClr val="tx1"/>
                </a:solidFill>
                <a:latin typeface="+mn-lt"/>
                <a:ea typeface="+mn-ea"/>
                <a:cs typeface="+mn-cs"/>
              </a:defRPr>
            </a:lvl4pPr>
            <a:lvl5pPr marL="1800000" indent="-360000" algn="l" defTabSz="914400" rtl="0" eaLnBrk="1" latinLnBrk="0" hangingPunct="1">
              <a:lnSpc>
                <a:spcPct val="120000"/>
              </a:lnSpc>
              <a:spcBef>
                <a:spcPts val="600"/>
              </a:spcBef>
              <a:spcAft>
                <a:spcPts val="600"/>
              </a:spcAft>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Carbon sequestration rights</a:t>
            </a:r>
          </a:p>
          <a:p>
            <a:r>
              <a:rPr lang="en-AU" dirty="0"/>
              <a:t>Carbon sink forest deductions</a:t>
            </a:r>
          </a:p>
          <a:p>
            <a:pPr lvl="1"/>
            <a:r>
              <a:rPr lang="en-AU" dirty="0"/>
              <a:t>Requirements for a deduction</a:t>
            </a:r>
          </a:p>
          <a:p>
            <a:pPr lvl="1"/>
            <a:r>
              <a:rPr lang="en-AU" dirty="0"/>
              <a:t>What you can claim</a:t>
            </a:r>
          </a:p>
          <a:p>
            <a:pPr lvl="1"/>
            <a:r>
              <a:rPr lang="en-AU" dirty="0"/>
              <a:t>What can’t you claim</a:t>
            </a:r>
          </a:p>
          <a:p>
            <a:pPr lvl="1"/>
            <a:r>
              <a:rPr lang="en-AU" dirty="0"/>
              <a:t>Other deductions</a:t>
            </a:r>
          </a:p>
          <a:p>
            <a:pPr marL="0" indent="0">
              <a:buFont typeface="Wingdings" pitchFamily="2" charset="2"/>
              <a:buNone/>
            </a:pPr>
            <a:endParaRPr lang="en-US" dirty="0"/>
          </a:p>
        </p:txBody>
      </p:sp>
    </p:spTree>
    <p:extLst>
      <p:ext uri="{BB962C8B-B14F-4D97-AF65-F5344CB8AC3E}">
        <p14:creationId xmlns:p14="http://schemas.microsoft.com/office/powerpoint/2010/main" val="3117790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73403-F6D2-9ABD-93EF-008E6C459989}"/>
              </a:ext>
            </a:extLst>
          </p:cNvPr>
          <p:cNvSpPr>
            <a:spLocks noGrp="1"/>
          </p:cNvSpPr>
          <p:nvPr>
            <p:ph type="body" idx="1"/>
          </p:nvPr>
        </p:nvSpPr>
        <p:spPr>
          <a:xfrm>
            <a:off x="540000" y="863056"/>
            <a:ext cx="5400000" cy="388800"/>
          </a:xfrm>
        </p:spPr>
        <p:txBody>
          <a:bodyPr>
            <a:normAutofit lnSpcReduction="10000"/>
          </a:bodyPr>
          <a:lstStyle/>
          <a:p>
            <a:r>
              <a:rPr lang="en-AU" dirty="0"/>
              <a:t>Eligibility</a:t>
            </a:r>
            <a:endParaRPr lang="en-GB" dirty="0"/>
          </a:p>
        </p:txBody>
      </p:sp>
      <p:sp>
        <p:nvSpPr>
          <p:cNvPr id="3" name="Content Placeholder 2">
            <a:extLst>
              <a:ext uri="{FF2B5EF4-FFF2-40B4-BE49-F238E27FC236}">
                <a16:creationId xmlns:a16="http://schemas.microsoft.com/office/drawing/2014/main" id="{D352C0F5-5465-034B-BE81-C5D6859B900C}"/>
              </a:ext>
            </a:extLst>
          </p:cNvPr>
          <p:cNvSpPr>
            <a:spLocks noGrp="1"/>
          </p:cNvSpPr>
          <p:nvPr>
            <p:ph sz="half" idx="2"/>
          </p:nvPr>
        </p:nvSpPr>
        <p:spPr>
          <a:xfrm>
            <a:off x="540000" y="1327708"/>
            <a:ext cx="5400000" cy="4131515"/>
          </a:xfrm>
        </p:spPr>
        <p:txBody>
          <a:bodyPr>
            <a:normAutofit fontScale="77500" lnSpcReduction="20000"/>
          </a:bodyPr>
          <a:lstStyle/>
          <a:p>
            <a:pPr marL="228600" algn="just">
              <a:lnSpc>
                <a:spcPct val="107000"/>
              </a:lnSpc>
              <a:spcAft>
                <a:spcPts val="800"/>
              </a:spcAft>
            </a:pPr>
            <a:r>
              <a:rPr lang="en-AU" sz="2100" kern="100" dirty="0">
                <a:effectLst/>
                <a:latin typeface="Arial" panose="020B0604020202020204" pitchFamily="34" charset="0"/>
                <a:ea typeface="Calibri" panose="020F0502020204030204" pitchFamily="34" charset="0"/>
                <a:cs typeface="Arial" panose="020B0604020202020204" pitchFamily="34" charset="0"/>
              </a:rPr>
              <a:t>Land and forest for the primary and principal purpose of carbon sequestration by the trees and not for the purpose of felling the trees or using for commercial horticulture and not for use in a managed investment scheme or forestry managed investment scheme.</a:t>
            </a:r>
            <a:endParaRPr lang="en-GB" sz="2100" dirty="0">
              <a:effectLst/>
              <a:latin typeface="Arial" panose="020B0604020202020204" pitchFamily="34" charset="0"/>
              <a:ea typeface="MS Mincho" panose="02020609040205080304" pitchFamily="49" charset="-128"/>
              <a:cs typeface="Times New Roman" panose="02020603050405020304" pitchFamily="18" charset="0"/>
            </a:endParaRPr>
          </a:p>
          <a:p>
            <a:pPr marL="228600" algn="just">
              <a:lnSpc>
                <a:spcPct val="107000"/>
              </a:lnSpc>
              <a:spcAft>
                <a:spcPts val="1000"/>
              </a:spcAft>
            </a:pPr>
            <a:r>
              <a:rPr lang="en-AU" sz="2100" kern="100" dirty="0">
                <a:effectLst/>
                <a:latin typeface="Arial" panose="020B0604020202020204" pitchFamily="34" charset="0"/>
                <a:ea typeface="Calibri" panose="020F0502020204030204" pitchFamily="34" charset="0"/>
                <a:cs typeface="Arial" panose="020B0604020202020204" pitchFamily="34" charset="0"/>
              </a:rPr>
              <a:t>Trees must meet the requisite forestry characteristics and adhere to certain environmental and natural resource management guidelines.</a:t>
            </a:r>
            <a:endParaRPr lang="en-GB" sz="2100" dirty="0">
              <a:effectLst/>
              <a:latin typeface="Arial" panose="020B0604020202020204" pitchFamily="34" charset="0"/>
              <a:ea typeface="MS Mincho" panose="02020609040205080304" pitchFamily="49" charset="-128"/>
              <a:cs typeface="Times New Roman" panose="02020603050405020304" pitchFamily="18" charset="0"/>
            </a:endParaRPr>
          </a:p>
          <a:p>
            <a:pPr marL="228600" algn="just">
              <a:lnSpc>
                <a:spcPct val="107000"/>
              </a:lnSpc>
              <a:spcAft>
                <a:spcPts val="1000"/>
              </a:spcAft>
            </a:pPr>
            <a:r>
              <a:rPr lang="en-AU" sz="2100" kern="100" dirty="0">
                <a:effectLst/>
                <a:latin typeface="Arial" panose="020B0604020202020204" pitchFamily="34" charset="0"/>
                <a:ea typeface="Calibri" panose="020F0502020204030204" pitchFamily="34" charset="0"/>
                <a:cs typeface="Arial" panose="020B0604020202020204" pitchFamily="34" charset="0"/>
              </a:rPr>
              <a:t>At the end of the income year the trees must occupy in Australia, a continuous land area of 0.2 hectares or more and at the time the trees are established, it must be more likely than not, that the trees attain a crown cover of 20% or more and reach a height of 2 metres.</a:t>
            </a:r>
            <a:endParaRPr lang="en-GB" sz="2100" dirty="0">
              <a:effectLst/>
              <a:latin typeface="Arial" panose="020B0604020202020204" pitchFamily="34" charset="0"/>
              <a:ea typeface="MS Mincho" panose="02020609040205080304" pitchFamily="49" charset="-128"/>
              <a:cs typeface="Times New Roman" panose="02020603050405020304" pitchFamily="18" charset="0"/>
            </a:endParaRPr>
          </a:p>
          <a:p>
            <a:pPr marL="228600" algn="just">
              <a:lnSpc>
                <a:spcPct val="120000"/>
              </a:lnSpc>
              <a:spcAft>
                <a:spcPts val="1000"/>
              </a:spcAft>
            </a:pPr>
            <a:r>
              <a:rPr lang="en-AU" sz="1800" kern="100" dirty="0">
                <a:effectLst/>
                <a:latin typeface="Arial" panose="020B0604020202020204" pitchFamily="34" charset="0"/>
                <a:ea typeface="Calibri" panose="020F0502020204030204" pitchFamily="34" charset="0"/>
                <a:cs typeface="Arial" panose="020B0604020202020204" pitchFamily="34" charset="0"/>
              </a:rPr>
              <a:t>.</a:t>
            </a:r>
            <a:r>
              <a:rPr lang="en-AU" sz="1800" dirty="0">
                <a:effectLst/>
                <a:latin typeface="Arial" panose="020B0604020202020204" pitchFamily="34" charset="0"/>
                <a:ea typeface="MS Mincho" panose="02020609040205080304" pitchFamily="49" charset="-128"/>
                <a:cs typeface="Arial" panose="020B0604020202020204" pitchFamily="34" charset="0"/>
              </a:rPr>
              <a:t> </a:t>
            </a:r>
            <a:r>
              <a:rPr lang="en-AU" sz="1800" dirty="0">
                <a:effectLst/>
                <a:latin typeface="Arial" panose="020B0604020202020204" pitchFamily="34" charset="0"/>
                <a:ea typeface="MS Mincho" panose="02020609040205080304" pitchFamily="49" charset="-128"/>
                <a:cs typeface="Times New Roman" panose="02020603050405020304" pitchFamily="18" charset="0"/>
              </a:rPr>
              <a:t> </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endParaRPr lang="en-AU" sz="1800" kern="1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1000"/>
              </a:spcAft>
              <a:buFont typeface="Symbol" panose="05050102010706020507" pitchFamily="18" charset="2"/>
              <a:buChar char=""/>
            </a:pP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4" name="Text Placeholder 3">
            <a:extLst>
              <a:ext uri="{FF2B5EF4-FFF2-40B4-BE49-F238E27FC236}">
                <a16:creationId xmlns:a16="http://schemas.microsoft.com/office/drawing/2014/main" id="{C8DEF60E-996C-7000-D675-700CC99EC0B3}"/>
              </a:ext>
            </a:extLst>
          </p:cNvPr>
          <p:cNvSpPr>
            <a:spLocks noGrp="1"/>
          </p:cNvSpPr>
          <p:nvPr>
            <p:ph type="body" sz="quarter" idx="3"/>
          </p:nvPr>
        </p:nvSpPr>
        <p:spPr>
          <a:xfrm>
            <a:off x="6252002" y="862320"/>
            <a:ext cx="5400000" cy="465388"/>
          </a:xfrm>
        </p:spPr>
        <p:txBody>
          <a:bodyPr/>
          <a:lstStyle/>
          <a:p>
            <a:r>
              <a:rPr lang="en-AU" dirty="0"/>
              <a:t>Form</a:t>
            </a:r>
            <a:endParaRPr lang="en-GB" dirty="0"/>
          </a:p>
        </p:txBody>
      </p:sp>
      <p:sp>
        <p:nvSpPr>
          <p:cNvPr id="5" name="Content Placeholder 4">
            <a:extLst>
              <a:ext uri="{FF2B5EF4-FFF2-40B4-BE49-F238E27FC236}">
                <a16:creationId xmlns:a16="http://schemas.microsoft.com/office/drawing/2014/main" id="{AAA84C8F-C2C7-0F1E-BECB-B9350C9075BE}"/>
              </a:ext>
            </a:extLst>
          </p:cNvPr>
          <p:cNvSpPr>
            <a:spLocks noGrp="1"/>
          </p:cNvSpPr>
          <p:nvPr>
            <p:ph sz="quarter" idx="4"/>
          </p:nvPr>
        </p:nvSpPr>
        <p:spPr>
          <a:xfrm>
            <a:off x="6096000" y="1332655"/>
            <a:ext cx="5400000" cy="1842294"/>
          </a:xfrm>
        </p:spPr>
        <p:txBody>
          <a:bodyPr>
            <a:normAutofit fontScale="85000" lnSpcReduction="10000"/>
          </a:bodyPr>
          <a:lstStyle/>
          <a:p>
            <a:pPr marL="228600" algn="just">
              <a:lnSpc>
                <a:spcPct val="120000"/>
              </a:lnSpc>
              <a:spcAft>
                <a:spcPts val="1000"/>
              </a:spcAft>
            </a:pPr>
            <a:r>
              <a:rPr lang="en-AU" sz="1800" dirty="0">
                <a:effectLst/>
                <a:latin typeface="Arial" panose="020B0604020202020204" pitchFamily="34" charset="0"/>
                <a:ea typeface="MS Mincho" panose="02020609040205080304" pitchFamily="49" charset="-128"/>
                <a:cs typeface="Arial" panose="020B0604020202020204" pitchFamily="34" charset="0"/>
              </a:rPr>
              <a:t>must complete the form </a:t>
            </a:r>
            <a:r>
              <a:rPr lang="en-AU" sz="1800" i="1" dirty="0">
                <a:effectLst/>
                <a:latin typeface="Arial" panose="020B0604020202020204" pitchFamily="34" charset="0"/>
                <a:ea typeface="MS Mincho" panose="02020609040205080304" pitchFamily="49" charset="-128"/>
                <a:cs typeface="Arial" panose="020B0604020202020204" pitchFamily="34" charset="0"/>
              </a:rPr>
              <a:t>Notice of establishment of trees in a carbon sink forest</a:t>
            </a:r>
            <a:r>
              <a:rPr lang="en-AU" sz="1800" dirty="0">
                <a:effectLst/>
                <a:latin typeface="Arial" panose="020B0604020202020204" pitchFamily="34" charset="0"/>
                <a:ea typeface="MS Mincho" panose="02020609040205080304" pitchFamily="49" charset="-128"/>
                <a:cs typeface="Arial" panose="020B0604020202020204" pitchFamily="34" charset="0"/>
              </a:rPr>
              <a:t> (NAT 72196) and lodge it with your income tax return or 5 months after the end of the income year, whichever comes first.</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pPr>
            <a:r>
              <a:rPr lang="en-AU" sz="1800" u="sng" dirty="0">
                <a:solidFill>
                  <a:srgbClr val="0000FF"/>
                </a:solidFill>
                <a:effectLst/>
                <a:latin typeface="Arial" panose="020B0604020202020204" pitchFamily="34" charset="0"/>
                <a:ea typeface="MS Mincho" panose="02020609040205080304" pitchFamily="49" charset="-128"/>
                <a:cs typeface="Times New Roman" panose="02020603050405020304" pitchFamily="18" charset="0"/>
              </a:rPr>
              <a:t>https://www.ato.gov.au/business/income-and-deductions-for-business/in-detail/carbon-sink-forests/</a:t>
            </a:r>
            <a:endParaRPr lang="en-GB" dirty="0"/>
          </a:p>
        </p:txBody>
      </p:sp>
      <p:sp>
        <p:nvSpPr>
          <p:cNvPr id="6" name="Title 5">
            <a:extLst>
              <a:ext uri="{FF2B5EF4-FFF2-40B4-BE49-F238E27FC236}">
                <a16:creationId xmlns:a16="http://schemas.microsoft.com/office/drawing/2014/main" id="{2668DF15-5DFA-D49F-19B9-D57B6DACB565}"/>
              </a:ext>
            </a:extLst>
          </p:cNvPr>
          <p:cNvSpPr>
            <a:spLocks noGrp="1"/>
          </p:cNvSpPr>
          <p:nvPr>
            <p:ph type="title"/>
          </p:nvPr>
        </p:nvSpPr>
        <p:spPr>
          <a:xfrm>
            <a:off x="630000" y="171491"/>
            <a:ext cx="10980000" cy="388800"/>
          </a:xfrm>
        </p:spPr>
        <p:txBody>
          <a:bodyPr>
            <a:normAutofit fontScale="90000"/>
          </a:bodyPr>
          <a:lstStyle/>
          <a:p>
            <a:r>
              <a:rPr lang="en-AU" dirty="0"/>
              <a:t>Carbon sink forest</a:t>
            </a:r>
            <a:endParaRPr lang="en-GB" dirty="0"/>
          </a:p>
        </p:txBody>
      </p:sp>
      <p:sp>
        <p:nvSpPr>
          <p:cNvPr id="7" name="Footer Placeholder 6">
            <a:extLst>
              <a:ext uri="{FF2B5EF4-FFF2-40B4-BE49-F238E27FC236}">
                <a16:creationId xmlns:a16="http://schemas.microsoft.com/office/drawing/2014/main" id="{23B2AC3C-C3CB-FA58-13AD-A0976A69B8C8}"/>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2593392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73403-F6D2-9ABD-93EF-008E6C459989}"/>
              </a:ext>
            </a:extLst>
          </p:cNvPr>
          <p:cNvSpPr>
            <a:spLocks noGrp="1"/>
          </p:cNvSpPr>
          <p:nvPr>
            <p:ph type="body" idx="1"/>
          </p:nvPr>
        </p:nvSpPr>
        <p:spPr>
          <a:xfrm>
            <a:off x="540000" y="863056"/>
            <a:ext cx="5400000" cy="388800"/>
          </a:xfrm>
        </p:spPr>
        <p:txBody>
          <a:bodyPr>
            <a:normAutofit lnSpcReduction="10000"/>
          </a:bodyPr>
          <a:lstStyle/>
          <a:p>
            <a:r>
              <a:rPr lang="en-AU" dirty="0"/>
              <a:t>Deductions for capital expenditure</a:t>
            </a:r>
            <a:endParaRPr lang="en-GB" dirty="0"/>
          </a:p>
        </p:txBody>
      </p:sp>
      <p:sp>
        <p:nvSpPr>
          <p:cNvPr id="3" name="Content Placeholder 2">
            <a:extLst>
              <a:ext uri="{FF2B5EF4-FFF2-40B4-BE49-F238E27FC236}">
                <a16:creationId xmlns:a16="http://schemas.microsoft.com/office/drawing/2014/main" id="{D352C0F5-5465-034B-BE81-C5D6859B900C}"/>
              </a:ext>
            </a:extLst>
          </p:cNvPr>
          <p:cNvSpPr>
            <a:spLocks noGrp="1"/>
          </p:cNvSpPr>
          <p:nvPr>
            <p:ph sz="half" idx="2"/>
          </p:nvPr>
        </p:nvSpPr>
        <p:spPr>
          <a:xfrm>
            <a:off x="540000" y="1327708"/>
            <a:ext cx="5400000" cy="4131515"/>
          </a:xfrm>
        </p:spPr>
        <p:txBody>
          <a:bodyPr/>
          <a:lstStyle/>
          <a:p>
            <a:pPr marL="342900" lvl="0" indent="-342900" algn="just">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Acquiring trees or seed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Raising tree seedlings in pots and potting mixtures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r>
              <a:rPr lang="en-AU" sz="1800" kern="100" dirty="0">
                <a:effectLst/>
                <a:latin typeface="Arial" panose="020B0604020202020204" pitchFamily="34" charset="0"/>
                <a:ea typeface="Calibri" panose="020F0502020204030204" pitchFamily="34" charset="0"/>
                <a:cs typeface="Arial" panose="020B0604020202020204" pitchFamily="34" charset="0"/>
              </a:rPr>
              <a:t>Grafting and germinating</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r>
              <a:rPr lang="en-AU" sz="1800" kern="100" dirty="0">
                <a:effectLst/>
                <a:latin typeface="Arial" panose="020B0604020202020204" pitchFamily="34" charset="0"/>
                <a:ea typeface="Calibri" panose="020F0502020204030204" pitchFamily="34" charset="0"/>
                <a:cs typeface="Arial" panose="020B0604020202020204" pitchFamily="34" charset="0"/>
              </a:rPr>
              <a:t>Allowing seeds to germinate</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r>
              <a:rPr lang="en-AU" sz="1800" kern="100" dirty="0">
                <a:effectLst/>
                <a:latin typeface="Arial" panose="020B0604020202020204" pitchFamily="34" charset="0"/>
                <a:ea typeface="Calibri" panose="020F0502020204030204" pitchFamily="34" charset="0"/>
                <a:cs typeface="Arial" panose="020B0604020202020204" pitchFamily="34" charset="0"/>
              </a:rPr>
              <a:t>Preparing the area for planting</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r>
              <a:rPr lang="en-AU" sz="1800" kern="100" dirty="0">
                <a:effectLst/>
                <a:latin typeface="Arial" panose="020B0604020202020204" pitchFamily="34" charset="0"/>
                <a:ea typeface="Calibri" panose="020F0502020204030204" pitchFamily="34" charset="0"/>
                <a:cs typeface="Arial" panose="020B0604020202020204" pitchFamily="34" charset="0"/>
              </a:rPr>
              <a:t>Planting and</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r>
              <a:rPr lang="en-AU" sz="1800" kern="100" dirty="0">
                <a:effectLst/>
                <a:latin typeface="Arial" panose="020B0604020202020204" pitchFamily="34" charset="0"/>
                <a:ea typeface="Calibri" panose="020F0502020204030204" pitchFamily="34" charset="0"/>
                <a:cs typeface="Arial" panose="020B0604020202020204" pitchFamily="34" charset="0"/>
              </a:rPr>
              <a:t>Surveying the planted area.</a:t>
            </a:r>
          </a:p>
          <a:p>
            <a:pPr marL="342900" lvl="0" indent="-342900" algn="just">
              <a:lnSpc>
                <a:spcPct val="107000"/>
              </a:lnSpc>
              <a:spcAft>
                <a:spcPts val="1000"/>
              </a:spcAft>
              <a:buFont typeface="Symbol" panose="05050102010706020507" pitchFamily="18" charset="2"/>
              <a:buChar char=""/>
            </a:pP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4" name="Text Placeholder 3">
            <a:extLst>
              <a:ext uri="{FF2B5EF4-FFF2-40B4-BE49-F238E27FC236}">
                <a16:creationId xmlns:a16="http://schemas.microsoft.com/office/drawing/2014/main" id="{C8DEF60E-996C-7000-D675-700CC99EC0B3}"/>
              </a:ext>
            </a:extLst>
          </p:cNvPr>
          <p:cNvSpPr>
            <a:spLocks noGrp="1"/>
          </p:cNvSpPr>
          <p:nvPr>
            <p:ph type="body" sz="quarter" idx="3"/>
          </p:nvPr>
        </p:nvSpPr>
        <p:spPr>
          <a:xfrm>
            <a:off x="6300000" y="786468"/>
            <a:ext cx="5400000" cy="465388"/>
          </a:xfrm>
        </p:spPr>
        <p:txBody>
          <a:bodyPr/>
          <a:lstStyle/>
          <a:p>
            <a:r>
              <a:rPr lang="en-AU" dirty="0"/>
              <a:t>Rate of deduction</a:t>
            </a:r>
            <a:endParaRPr lang="en-GB" dirty="0"/>
          </a:p>
        </p:txBody>
      </p:sp>
      <p:sp>
        <p:nvSpPr>
          <p:cNvPr id="5" name="Content Placeholder 4">
            <a:extLst>
              <a:ext uri="{FF2B5EF4-FFF2-40B4-BE49-F238E27FC236}">
                <a16:creationId xmlns:a16="http://schemas.microsoft.com/office/drawing/2014/main" id="{AAA84C8F-C2C7-0F1E-BECB-B9350C9075BE}"/>
              </a:ext>
            </a:extLst>
          </p:cNvPr>
          <p:cNvSpPr>
            <a:spLocks noGrp="1"/>
          </p:cNvSpPr>
          <p:nvPr>
            <p:ph sz="quarter" idx="4"/>
          </p:nvPr>
        </p:nvSpPr>
        <p:spPr>
          <a:xfrm>
            <a:off x="6120000" y="1251856"/>
            <a:ext cx="5400000" cy="1842294"/>
          </a:xfrm>
        </p:spPr>
        <p:txBody>
          <a:bodyPr>
            <a:normAutofit lnSpcReduction="10000"/>
          </a:bodyPr>
          <a:lstStyle/>
          <a:p>
            <a:pPr marL="342900" lvl="0" indent="-342900" algn="just">
              <a:lnSpc>
                <a:spcPct val="107000"/>
              </a:lnSpc>
              <a:spcAft>
                <a:spcPts val="800"/>
              </a:spcAft>
              <a:buFont typeface="Symbol" panose="05050102010706020507" pitchFamily="18" charset="2"/>
              <a:buChar char=""/>
            </a:pPr>
            <a:r>
              <a:rPr lang="en-AU" sz="1800" kern="100" dirty="0">
                <a:effectLst/>
                <a:latin typeface="Arial" panose="020B0604020202020204" pitchFamily="34" charset="0"/>
                <a:ea typeface="Calibri" panose="020F0502020204030204" pitchFamily="34" charset="0"/>
                <a:cs typeface="Arial" panose="020B0604020202020204" pitchFamily="34" charset="0"/>
              </a:rPr>
              <a:t>The deduction rate is 7% of the relevant capital expenditure for 14 years and 105 days.</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r>
              <a:rPr lang="en-AU" sz="1800" kern="100" dirty="0">
                <a:effectLst/>
                <a:latin typeface="Arial" panose="020B0604020202020204" pitchFamily="34" charset="0"/>
                <a:ea typeface="Calibri" panose="020F0502020204030204" pitchFamily="34" charset="0"/>
                <a:cs typeface="Arial" panose="020B0604020202020204" pitchFamily="34" charset="0"/>
              </a:rPr>
              <a:t>The period starts from the first day of the income year in which the trees are established, with the 105 days claimed in the 15 year.</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6" name="Title 5">
            <a:extLst>
              <a:ext uri="{FF2B5EF4-FFF2-40B4-BE49-F238E27FC236}">
                <a16:creationId xmlns:a16="http://schemas.microsoft.com/office/drawing/2014/main" id="{2668DF15-5DFA-D49F-19B9-D57B6DACB565}"/>
              </a:ext>
            </a:extLst>
          </p:cNvPr>
          <p:cNvSpPr>
            <a:spLocks noGrp="1"/>
          </p:cNvSpPr>
          <p:nvPr>
            <p:ph type="title"/>
          </p:nvPr>
        </p:nvSpPr>
        <p:spPr>
          <a:xfrm>
            <a:off x="630000" y="171491"/>
            <a:ext cx="10980000" cy="388800"/>
          </a:xfrm>
        </p:spPr>
        <p:txBody>
          <a:bodyPr>
            <a:normAutofit fontScale="90000"/>
          </a:bodyPr>
          <a:lstStyle/>
          <a:p>
            <a:r>
              <a:rPr lang="en-AU" dirty="0"/>
              <a:t>Carbon sink forest</a:t>
            </a:r>
            <a:endParaRPr lang="en-GB" dirty="0"/>
          </a:p>
        </p:txBody>
      </p:sp>
      <p:sp>
        <p:nvSpPr>
          <p:cNvPr id="7" name="Footer Placeholder 6">
            <a:extLst>
              <a:ext uri="{FF2B5EF4-FFF2-40B4-BE49-F238E27FC236}">
                <a16:creationId xmlns:a16="http://schemas.microsoft.com/office/drawing/2014/main" id="{23B2AC3C-C3CB-FA58-13AD-A0976A69B8C8}"/>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pic>
        <p:nvPicPr>
          <p:cNvPr id="8" name="Picture 7">
            <a:extLst>
              <a:ext uri="{FF2B5EF4-FFF2-40B4-BE49-F238E27FC236}">
                <a16:creationId xmlns:a16="http://schemas.microsoft.com/office/drawing/2014/main" id="{9B8ADB64-AD52-0E72-EB68-E8D1D284A733}"/>
              </a:ext>
            </a:extLst>
          </p:cNvPr>
          <p:cNvPicPr>
            <a:picLocks noChangeAspect="1"/>
          </p:cNvPicPr>
          <p:nvPr/>
        </p:nvPicPr>
        <p:blipFill>
          <a:blip r:embed="rId2"/>
          <a:stretch>
            <a:fillRect/>
          </a:stretch>
        </p:blipFill>
        <p:spPr>
          <a:xfrm>
            <a:off x="5920490" y="3094150"/>
            <a:ext cx="5731510" cy="3081655"/>
          </a:xfrm>
          <a:prstGeom prst="rect">
            <a:avLst/>
          </a:prstGeom>
        </p:spPr>
      </p:pic>
    </p:spTree>
    <p:extLst>
      <p:ext uri="{BB962C8B-B14F-4D97-AF65-F5344CB8AC3E}">
        <p14:creationId xmlns:p14="http://schemas.microsoft.com/office/powerpoint/2010/main" val="1880261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73403-F6D2-9ABD-93EF-008E6C459989}"/>
              </a:ext>
            </a:extLst>
          </p:cNvPr>
          <p:cNvSpPr>
            <a:spLocks noGrp="1"/>
          </p:cNvSpPr>
          <p:nvPr>
            <p:ph type="body" idx="1"/>
          </p:nvPr>
        </p:nvSpPr>
        <p:spPr>
          <a:xfrm>
            <a:off x="540000" y="863056"/>
            <a:ext cx="5400000" cy="388800"/>
          </a:xfrm>
        </p:spPr>
        <p:txBody>
          <a:bodyPr>
            <a:normAutofit lnSpcReduction="10000"/>
          </a:bodyPr>
          <a:lstStyle/>
          <a:p>
            <a:r>
              <a:rPr lang="en-AU" dirty="0"/>
              <a:t>What can’t you claim</a:t>
            </a:r>
            <a:endParaRPr lang="en-GB" dirty="0"/>
          </a:p>
        </p:txBody>
      </p:sp>
      <p:sp>
        <p:nvSpPr>
          <p:cNvPr id="3" name="Content Placeholder 2">
            <a:extLst>
              <a:ext uri="{FF2B5EF4-FFF2-40B4-BE49-F238E27FC236}">
                <a16:creationId xmlns:a16="http://schemas.microsoft.com/office/drawing/2014/main" id="{D352C0F5-5465-034B-BE81-C5D6859B900C}"/>
              </a:ext>
            </a:extLst>
          </p:cNvPr>
          <p:cNvSpPr>
            <a:spLocks noGrp="1"/>
          </p:cNvSpPr>
          <p:nvPr>
            <p:ph sz="half" idx="2"/>
          </p:nvPr>
        </p:nvSpPr>
        <p:spPr>
          <a:xfrm>
            <a:off x="540000" y="1327708"/>
            <a:ext cx="5400000" cy="4131515"/>
          </a:xfrm>
        </p:spPr>
        <p:txBody>
          <a:bodyPr/>
          <a:lstStyle/>
          <a:p>
            <a:pPr marL="342900" lvl="0" indent="-342900" algn="just">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Access rights</a:t>
            </a:r>
          </a:p>
          <a:p>
            <a:pPr marL="342900" lvl="0" indent="-342900" algn="just">
              <a:lnSpc>
                <a:spcPct val="107000"/>
              </a:lnSpc>
              <a:spcAft>
                <a:spcPts val="800"/>
              </a:spcAft>
              <a:buFont typeface="Symbol" panose="05050102010706020507" pitchFamily="18" charset="2"/>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The land – see ATOID 2009/60 </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Draining swamps or low-lying land or clearing land</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Assets separate from the trees such as: fencing, water facilities, roads within forest, fire breaks, and</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342900" lvl="0" indent="-342900" algn="just">
              <a:lnSpc>
                <a:spcPct val="107000"/>
              </a:lnSpc>
              <a:spcAft>
                <a:spcPts val="1000"/>
              </a:spcAft>
              <a:buFont typeface="Symbol" panose="05050102010706020507" pitchFamily="18" charset="2"/>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Carbon credits to be traded in the future.</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a:lnSpc>
                <a:spcPct val="120000"/>
              </a:lnSpc>
            </a:pPr>
            <a:r>
              <a:rPr lang="en-AU" sz="1800" dirty="0">
                <a:effectLst/>
                <a:latin typeface="Arial" panose="020B0604020202020204" pitchFamily="34" charset="0"/>
                <a:ea typeface="MS Mincho" panose="02020609040205080304" pitchFamily="49" charset="-128"/>
                <a:cs typeface="Times New Roman" panose="02020603050405020304" pitchFamily="18" charset="0"/>
              </a:rPr>
              <a:t>Section 40-1020 ITAA 1997</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0" indent="0">
              <a:buNone/>
            </a:pPr>
            <a:endParaRPr lang="en-GB" dirty="0"/>
          </a:p>
        </p:txBody>
      </p:sp>
      <p:sp>
        <p:nvSpPr>
          <p:cNvPr id="4" name="Text Placeholder 3">
            <a:extLst>
              <a:ext uri="{FF2B5EF4-FFF2-40B4-BE49-F238E27FC236}">
                <a16:creationId xmlns:a16="http://schemas.microsoft.com/office/drawing/2014/main" id="{C8DEF60E-996C-7000-D675-700CC99EC0B3}"/>
              </a:ext>
            </a:extLst>
          </p:cNvPr>
          <p:cNvSpPr>
            <a:spLocks noGrp="1"/>
          </p:cNvSpPr>
          <p:nvPr>
            <p:ph type="body" sz="quarter" idx="3"/>
          </p:nvPr>
        </p:nvSpPr>
        <p:spPr>
          <a:xfrm>
            <a:off x="6210000" y="863056"/>
            <a:ext cx="5400000" cy="465388"/>
          </a:xfrm>
        </p:spPr>
        <p:txBody>
          <a:bodyPr/>
          <a:lstStyle/>
          <a:p>
            <a:r>
              <a:rPr lang="en-AU" dirty="0"/>
              <a:t>Other deductible provisions</a:t>
            </a:r>
            <a:endParaRPr lang="en-GB" dirty="0"/>
          </a:p>
        </p:txBody>
      </p:sp>
      <p:sp>
        <p:nvSpPr>
          <p:cNvPr id="5" name="Content Placeholder 4">
            <a:extLst>
              <a:ext uri="{FF2B5EF4-FFF2-40B4-BE49-F238E27FC236}">
                <a16:creationId xmlns:a16="http://schemas.microsoft.com/office/drawing/2014/main" id="{AAA84C8F-C2C7-0F1E-BECB-B9350C9075BE}"/>
              </a:ext>
            </a:extLst>
          </p:cNvPr>
          <p:cNvSpPr>
            <a:spLocks noGrp="1"/>
          </p:cNvSpPr>
          <p:nvPr>
            <p:ph sz="quarter" idx="4"/>
          </p:nvPr>
        </p:nvSpPr>
        <p:spPr>
          <a:xfrm>
            <a:off x="6120000" y="1328444"/>
            <a:ext cx="5400000" cy="1842294"/>
          </a:xfrm>
        </p:spPr>
        <p:txBody>
          <a:bodyPr>
            <a:normAutofit/>
          </a:bodyPr>
          <a:lstStyle/>
          <a:p>
            <a:pPr marL="342900" lvl="0" indent="-342900" algn="just">
              <a:lnSpc>
                <a:spcPct val="107000"/>
              </a:lnSpc>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Section 8-1 may apply where trees are planted and maintained in the ordinary course of forestry activities (see ATOID 2004/78), or</a:t>
            </a:r>
          </a:p>
          <a:p>
            <a:pPr marL="342900" lvl="0" indent="-342900" algn="just">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Subdivision 40-G may apply for Landcare operations (see ATOID 2004/714).</a:t>
            </a:r>
          </a:p>
          <a:p>
            <a:endParaRPr lang="en-GB" dirty="0"/>
          </a:p>
        </p:txBody>
      </p:sp>
      <p:sp>
        <p:nvSpPr>
          <p:cNvPr id="6" name="Title 5">
            <a:extLst>
              <a:ext uri="{FF2B5EF4-FFF2-40B4-BE49-F238E27FC236}">
                <a16:creationId xmlns:a16="http://schemas.microsoft.com/office/drawing/2014/main" id="{2668DF15-5DFA-D49F-19B9-D57B6DACB565}"/>
              </a:ext>
            </a:extLst>
          </p:cNvPr>
          <p:cNvSpPr>
            <a:spLocks noGrp="1"/>
          </p:cNvSpPr>
          <p:nvPr>
            <p:ph type="title"/>
          </p:nvPr>
        </p:nvSpPr>
        <p:spPr>
          <a:xfrm>
            <a:off x="630000" y="171491"/>
            <a:ext cx="10980000" cy="388800"/>
          </a:xfrm>
        </p:spPr>
        <p:txBody>
          <a:bodyPr>
            <a:normAutofit fontScale="90000"/>
          </a:bodyPr>
          <a:lstStyle/>
          <a:p>
            <a:r>
              <a:rPr lang="en-AU" dirty="0"/>
              <a:t>Carbon sink forest</a:t>
            </a:r>
            <a:endParaRPr lang="en-GB" dirty="0"/>
          </a:p>
        </p:txBody>
      </p:sp>
      <p:sp>
        <p:nvSpPr>
          <p:cNvPr id="7" name="Footer Placeholder 6">
            <a:extLst>
              <a:ext uri="{FF2B5EF4-FFF2-40B4-BE49-F238E27FC236}">
                <a16:creationId xmlns:a16="http://schemas.microsoft.com/office/drawing/2014/main" id="{23B2AC3C-C3CB-FA58-13AD-A0976A69B8C8}"/>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3859514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B309065-638F-2745-85D8-2E27DE6C0985}"/>
              </a:ext>
            </a:extLst>
          </p:cNvPr>
          <p:cNvSpPr>
            <a:spLocks noGrp="1"/>
          </p:cNvSpPr>
          <p:nvPr>
            <p:ph sz="half" idx="2"/>
          </p:nvPr>
        </p:nvSpPr>
        <p:spPr>
          <a:xfrm>
            <a:off x="327340" y="1074655"/>
            <a:ext cx="5400000" cy="5005633"/>
          </a:xfrm>
        </p:spPr>
        <p:txBody>
          <a:bodyPr>
            <a:normAutofit fontScale="85000" lnSpcReduction="10000"/>
          </a:bodyPr>
          <a:lstStyle/>
          <a:p>
            <a:r>
              <a:rPr lang="en-AU" sz="3100" dirty="0"/>
              <a:t>Generally, a lease, but preceded by an option to lease</a:t>
            </a:r>
          </a:p>
          <a:p>
            <a:r>
              <a:rPr lang="en-AU" sz="3100" dirty="0"/>
              <a:t>Lease income</a:t>
            </a:r>
          </a:p>
          <a:p>
            <a:r>
              <a:rPr lang="en-AU" sz="3100" dirty="0">
                <a:solidFill>
                  <a:schemeClr val="accent1"/>
                </a:solidFill>
              </a:rPr>
              <a:t>Restructuring opportunities</a:t>
            </a:r>
          </a:p>
          <a:p>
            <a:pPr lvl="1"/>
            <a:r>
              <a:rPr lang="en-AU" sz="2600" dirty="0"/>
              <a:t>SBCGT</a:t>
            </a:r>
          </a:p>
          <a:p>
            <a:pPr lvl="2"/>
            <a:r>
              <a:rPr lang="en-AU" sz="2300" dirty="0"/>
              <a:t>Active asset?</a:t>
            </a:r>
          </a:p>
          <a:p>
            <a:pPr lvl="2"/>
            <a:r>
              <a:rPr lang="en-AU" sz="2300" dirty="0"/>
              <a:t>Passive?</a:t>
            </a:r>
          </a:p>
          <a:p>
            <a:r>
              <a:rPr lang="en-AU" sz="3100" dirty="0">
                <a:solidFill>
                  <a:schemeClr val="accent1"/>
                </a:solidFill>
              </a:rPr>
              <a:t>Conducting the business of wind or solar</a:t>
            </a:r>
          </a:p>
          <a:p>
            <a:pPr lvl="1"/>
            <a:r>
              <a:rPr lang="en-AU" sz="2600" dirty="0"/>
              <a:t>Income</a:t>
            </a:r>
          </a:p>
          <a:p>
            <a:pPr lvl="1"/>
            <a:r>
              <a:rPr lang="en-AU" sz="2600" dirty="0"/>
              <a:t>Grants and indemnities</a:t>
            </a:r>
          </a:p>
        </p:txBody>
      </p:sp>
      <p:sp>
        <p:nvSpPr>
          <p:cNvPr id="5" name="Title 4">
            <a:extLst>
              <a:ext uri="{FF2B5EF4-FFF2-40B4-BE49-F238E27FC236}">
                <a16:creationId xmlns:a16="http://schemas.microsoft.com/office/drawing/2014/main" id="{A27CB137-155B-314F-905F-AC1BA3DDBD88}"/>
              </a:ext>
            </a:extLst>
          </p:cNvPr>
          <p:cNvSpPr>
            <a:spLocks noGrp="1"/>
          </p:cNvSpPr>
          <p:nvPr>
            <p:ph type="title"/>
          </p:nvPr>
        </p:nvSpPr>
        <p:spPr>
          <a:xfrm>
            <a:off x="540000" y="360000"/>
            <a:ext cx="4974680" cy="554400"/>
          </a:xfrm>
        </p:spPr>
        <p:txBody>
          <a:bodyPr>
            <a:normAutofit fontScale="90000"/>
          </a:bodyPr>
          <a:lstStyle/>
          <a:p>
            <a:r>
              <a:rPr lang="en-US" dirty="0"/>
              <a:t>Solar &amp; Wind Farms</a:t>
            </a:r>
          </a:p>
        </p:txBody>
      </p:sp>
      <p:sp>
        <p:nvSpPr>
          <p:cNvPr id="4" name="Footer Placeholder 3">
            <a:extLst>
              <a:ext uri="{FF2B5EF4-FFF2-40B4-BE49-F238E27FC236}">
                <a16:creationId xmlns:a16="http://schemas.microsoft.com/office/drawing/2014/main" id="{53837FED-047E-EC4E-B7DF-AA9CB8EEE89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14" name="Title 4">
            <a:extLst>
              <a:ext uri="{FF2B5EF4-FFF2-40B4-BE49-F238E27FC236}">
                <a16:creationId xmlns:a16="http://schemas.microsoft.com/office/drawing/2014/main" id="{1CFCB9FA-CCBA-1D25-F9FB-013B8C6D5050}"/>
              </a:ext>
            </a:extLst>
          </p:cNvPr>
          <p:cNvSpPr txBox="1">
            <a:spLocks/>
          </p:cNvSpPr>
          <p:nvPr/>
        </p:nvSpPr>
        <p:spPr>
          <a:xfrm>
            <a:off x="6470752" y="342928"/>
            <a:ext cx="5822271" cy="554400"/>
          </a:xfrm>
          <a:prstGeom prst="rect">
            <a:avLst/>
          </a:prstGeom>
        </p:spPr>
        <p:txBody>
          <a:bodyPr vert="horz" lIns="90000" tIns="45720" rIns="91440" bIns="45720" rtlCol="0" anchor="b" anchorCtr="0">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200" dirty="0"/>
              <a:t>Agri tourism and Farm stays</a:t>
            </a:r>
          </a:p>
        </p:txBody>
      </p:sp>
      <p:sp>
        <p:nvSpPr>
          <p:cNvPr id="15" name="Content Placeholder 6">
            <a:extLst>
              <a:ext uri="{FF2B5EF4-FFF2-40B4-BE49-F238E27FC236}">
                <a16:creationId xmlns:a16="http://schemas.microsoft.com/office/drawing/2014/main" id="{75597C40-A565-E6A5-9409-300E4CEDCDC8}"/>
              </a:ext>
            </a:extLst>
          </p:cNvPr>
          <p:cNvSpPr txBox="1">
            <a:spLocks/>
          </p:cNvSpPr>
          <p:nvPr/>
        </p:nvSpPr>
        <p:spPr>
          <a:xfrm>
            <a:off x="6739430" y="1099595"/>
            <a:ext cx="4379220" cy="3684588"/>
          </a:xfrm>
          <a:prstGeom prst="rect">
            <a:avLst/>
          </a:prstGeom>
        </p:spPr>
        <p:txBody>
          <a:bodyPr vert="horz" lIns="9000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000" kern="1200">
                <a:solidFill>
                  <a:schemeClr val="tx1"/>
                </a:solidFill>
                <a:latin typeface="+mn-lt"/>
                <a:ea typeface="+mn-ea"/>
                <a:cs typeface="+mn-cs"/>
              </a:defRPr>
            </a:lvl1pPr>
            <a:lvl2pPr marL="720000" indent="-360000" algn="l" defTabSz="914400" rtl="0" eaLnBrk="1" latinLnBrk="0" hangingPunct="1">
              <a:lnSpc>
                <a:spcPct val="120000"/>
              </a:lnSpc>
              <a:spcBef>
                <a:spcPts val="600"/>
              </a:spcBef>
              <a:spcAft>
                <a:spcPts val="600"/>
              </a:spcAft>
              <a:buFont typeface="Wingdings" pitchFamily="2" charset="2"/>
              <a:buChar char="§"/>
              <a:defRPr sz="1800" kern="1200">
                <a:solidFill>
                  <a:schemeClr val="tx1"/>
                </a:solidFill>
                <a:latin typeface="+mn-lt"/>
                <a:ea typeface="+mn-ea"/>
                <a:cs typeface="+mn-cs"/>
              </a:defRPr>
            </a:lvl2pPr>
            <a:lvl3pPr marL="1080000" indent="-360000" algn="l" defTabSz="914400" rtl="0" eaLnBrk="1" latinLnBrk="0" hangingPunct="1">
              <a:lnSpc>
                <a:spcPct val="120000"/>
              </a:lnSpc>
              <a:spcBef>
                <a:spcPts val="600"/>
              </a:spcBef>
              <a:spcAft>
                <a:spcPts val="600"/>
              </a:spcAft>
              <a:buFont typeface="Wingdings" pitchFamily="2" charset="2"/>
              <a:buChar char="§"/>
              <a:defRPr sz="1600" kern="1200">
                <a:solidFill>
                  <a:schemeClr val="tx1"/>
                </a:solidFill>
                <a:latin typeface="+mn-lt"/>
                <a:ea typeface="+mn-ea"/>
                <a:cs typeface="+mn-cs"/>
              </a:defRPr>
            </a:lvl3pPr>
            <a:lvl4pPr marL="1440000" indent="-360000" algn="l" defTabSz="914400" rtl="0" eaLnBrk="1" latinLnBrk="0" hangingPunct="1">
              <a:lnSpc>
                <a:spcPct val="120000"/>
              </a:lnSpc>
              <a:spcBef>
                <a:spcPts val="600"/>
              </a:spcBef>
              <a:spcAft>
                <a:spcPts val="600"/>
              </a:spcAft>
              <a:buFont typeface="Wingdings" pitchFamily="2" charset="2"/>
              <a:buChar char="§"/>
              <a:defRPr sz="1400" kern="1200">
                <a:solidFill>
                  <a:schemeClr val="tx1"/>
                </a:solidFill>
                <a:latin typeface="+mn-lt"/>
                <a:ea typeface="+mn-ea"/>
                <a:cs typeface="+mn-cs"/>
              </a:defRPr>
            </a:lvl4pPr>
            <a:lvl5pPr marL="1800000" indent="-360000" algn="l" defTabSz="914400" rtl="0" eaLnBrk="1" latinLnBrk="0" hangingPunct="1">
              <a:lnSpc>
                <a:spcPct val="120000"/>
              </a:lnSpc>
              <a:spcBef>
                <a:spcPts val="600"/>
              </a:spcBef>
              <a:spcAft>
                <a:spcPts val="6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dirty="0">
                <a:solidFill>
                  <a:schemeClr val="accent1"/>
                </a:solidFill>
              </a:rPr>
              <a:t>Tax considerations</a:t>
            </a:r>
          </a:p>
          <a:p>
            <a:pPr lvl="1"/>
            <a:r>
              <a:rPr lang="en-AU" sz="2000" dirty="0"/>
              <a:t>Income</a:t>
            </a:r>
          </a:p>
          <a:p>
            <a:pPr lvl="1"/>
            <a:r>
              <a:rPr lang="en-AU" sz="2000" dirty="0"/>
              <a:t>Expenses</a:t>
            </a:r>
          </a:p>
          <a:p>
            <a:pPr lvl="1"/>
            <a:r>
              <a:rPr lang="en-AU" sz="2000" dirty="0"/>
              <a:t>Non-commercial losses</a:t>
            </a:r>
          </a:p>
          <a:p>
            <a:endParaRPr lang="en-AU" dirty="0"/>
          </a:p>
        </p:txBody>
      </p:sp>
    </p:spTree>
    <p:extLst>
      <p:ext uri="{BB962C8B-B14F-4D97-AF65-F5344CB8AC3E}">
        <p14:creationId xmlns:p14="http://schemas.microsoft.com/office/powerpoint/2010/main" val="1321761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6AB3C8A-6318-068C-252D-21BBAAD0FA69}"/>
              </a:ext>
            </a:extLst>
          </p:cNvPr>
          <p:cNvGraphicFramePr>
            <a:graphicFrameLocks noGrp="1"/>
          </p:cNvGraphicFramePr>
          <p:nvPr>
            <p:ph idx="1"/>
            <p:extLst>
              <p:ext uri="{D42A27DB-BD31-4B8C-83A1-F6EECF244321}">
                <p14:modId xmlns:p14="http://schemas.microsoft.com/office/powerpoint/2010/main" val="1339324135"/>
              </p:ext>
            </p:extLst>
          </p:nvPr>
        </p:nvGraphicFramePr>
        <p:xfrm>
          <a:off x="546847" y="775906"/>
          <a:ext cx="10973891" cy="5306188"/>
        </p:xfrm>
        <a:graphic>
          <a:graphicData uri="http://schemas.openxmlformats.org/drawingml/2006/table">
            <a:tbl>
              <a:tblPr firstRow="1" bandRow="1">
                <a:tableStyleId>{5C22544A-7EE6-4342-B048-85BDC9FD1C3A}</a:tableStyleId>
              </a:tblPr>
              <a:tblGrid>
                <a:gridCol w="5483522">
                  <a:extLst>
                    <a:ext uri="{9D8B030D-6E8A-4147-A177-3AD203B41FA5}">
                      <a16:colId xmlns:a16="http://schemas.microsoft.com/office/drawing/2014/main" val="266454263"/>
                    </a:ext>
                  </a:extLst>
                </a:gridCol>
                <a:gridCol w="5490369">
                  <a:extLst>
                    <a:ext uri="{9D8B030D-6E8A-4147-A177-3AD203B41FA5}">
                      <a16:colId xmlns:a16="http://schemas.microsoft.com/office/drawing/2014/main" val="25350436"/>
                    </a:ext>
                  </a:extLst>
                </a:gridCol>
              </a:tblGrid>
              <a:tr h="348275">
                <a:tc>
                  <a:txBody>
                    <a:bodyPr/>
                    <a:lstStyle/>
                    <a:p>
                      <a:r>
                        <a:rPr lang="en-AU" dirty="0"/>
                        <a:t>Component</a:t>
                      </a:r>
                      <a:endParaRPr lang="en-GB" dirty="0"/>
                    </a:p>
                  </a:txBody>
                  <a:tcPr/>
                </a:tc>
                <a:tc>
                  <a:txBody>
                    <a:bodyPr/>
                    <a:lstStyle/>
                    <a:p>
                      <a:r>
                        <a:rPr lang="en-AU" dirty="0"/>
                        <a:t>Tax Outcome</a:t>
                      </a:r>
                      <a:endParaRPr lang="en-GB" dirty="0"/>
                    </a:p>
                  </a:txBody>
                  <a:tcPr/>
                </a:tc>
                <a:extLst>
                  <a:ext uri="{0D108BD9-81ED-4DB2-BD59-A6C34878D82A}">
                    <a16:rowId xmlns:a16="http://schemas.microsoft.com/office/drawing/2014/main" val="4090631216"/>
                  </a:ext>
                </a:extLst>
              </a:tr>
              <a:tr h="348275">
                <a:tc>
                  <a:txBody>
                    <a:bodyPr/>
                    <a:lstStyle/>
                    <a:p>
                      <a:r>
                        <a:rPr lang="en-AU" dirty="0"/>
                        <a:t>Right to seek compensation</a:t>
                      </a:r>
                      <a:endParaRPr lang="en-GB" dirty="0"/>
                    </a:p>
                  </a:txBody>
                  <a:tcPr/>
                </a:tc>
                <a:tc>
                  <a:txBody>
                    <a:bodyPr/>
                    <a:lstStyle/>
                    <a:p>
                      <a:r>
                        <a:rPr lang="en-AU" dirty="0"/>
                        <a:t>C2 event – may have very little cost base</a:t>
                      </a:r>
                      <a:endParaRPr lang="en-GB" dirty="0"/>
                    </a:p>
                  </a:txBody>
                  <a:tcPr/>
                </a:tc>
                <a:extLst>
                  <a:ext uri="{0D108BD9-81ED-4DB2-BD59-A6C34878D82A}">
                    <a16:rowId xmlns:a16="http://schemas.microsoft.com/office/drawing/2014/main" val="513638094"/>
                  </a:ext>
                </a:extLst>
              </a:tr>
              <a:tr h="609480">
                <a:tc>
                  <a:txBody>
                    <a:bodyPr/>
                    <a:lstStyle/>
                    <a:p>
                      <a:r>
                        <a:rPr lang="en-AU" dirty="0"/>
                        <a:t>The underlying asset being disposed of (including compulsory easement/resumption)</a:t>
                      </a:r>
                      <a:endParaRPr lang="en-GB" dirty="0"/>
                    </a:p>
                  </a:txBody>
                  <a:tcPr/>
                </a:tc>
                <a:tc>
                  <a:txBody>
                    <a:bodyPr/>
                    <a:lstStyle/>
                    <a:p>
                      <a:r>
                        <a:rPr lang="en-AU" dirty="0"/>
                        <a:t>A1 event – apportion of cost base of land, 50% discount, pre-CGT, SBCGT?</a:t>
                      </a:r>
                      <a:endParaRPr lang="en-GB" dirty="0"/>
                    </a:p>
                  </a:txBody>
                  <a:tcPr/>
                </a:tc>
                <a:extLst>
                  <a:ext uri="{0D108BD9-81ED-4DB2-BD59-A6C34878D82A}">
                    <a16:rowId xmlns:a16="http://schemas.microsoft.com/office/drawing/2014/main" val="1072804049"/>
                  </a:ext>
                </a:extLst>
              </a:tr>
              <a:tr h="870686">
                <a:tc>
                  <a:txBody>
                    <a:bodyPr/>
                    <a:lstStyle/>
                    <a:p>
                      <a:r>
                        <a:rPr lang="en-AU" dirty="0"/>
                        <a:t>The underlying asset that is expected to suffer permanent damage or permanently reduced in value including surrounding land</a:t>
                      </a:r>
                      <a:endParaRPr lang="en-GB" dirty="0"/>
                    </a:p>
                  </a:txBody>
                  <a:tcPr/>
                </a:tc>
                <a:tc>
                  <a:txBody>
                    <a:bodyPr/>
                    <a:lstStyle/>
                    <a:p>
                      <a:r>
                        <a:rPr lang="en-AU" dirty="0"/>
                        <a:t>No CGT event, reduction in cost base s 110-40(3) &amp; s110-45(3). May have a windfall gain.</a:t>
                      </a:r>
                      <a:endParaRPr lang="en-GB" dirty="0"/>
                    </a:p>
                  </a:txBody>
                  <a:tcPr/>
                </a:tc>
                <a:extLst>
                  <a:ext uri="{0D108BD9-81ED-4DB2-BD59-A6C34878D82A}">
                    <a16:rowId xmlns:a16="http://schemas.microsoft.com/office/drawing/2014/main" val="3872994479"/>
                  </a:ext>
                </a:extLst>
              </a:tr>
              <a:tr h="1052894">
                <a:tc>
                  <a:txBody>
                    <a:bodyPr/>
                    <a:lstStyle/>
                    <a:p>
                      <a:r>
                        <a:rPr lang="en-AU" dirty="0"/>
                        <a:t>Creation of a right? (easements – voluntary)</a:t>
                      </a:r>
                      <a:endParaRPr lang="en-GB" dirty="0"/>
                    </a:p>
                  </a:txBody>
                  <a:tcPr/>
                </a:tc>
                <a:tc>
                  <a:txBody>
                    <a:bodyPr/>
                    <a:lstStyle/>
                    <a:p>
                      <a:r>
                        <a:rPr lang="en-AU" dirty="0"/>
                        <a:t>D1 event for creation, no 50% discount, no pre-</a:t>
                      </a:r>
                      <a:r>
                        <a:rPr lang="en-AU" dirty="0" err="1"/>
                        <a:t>cgt</a:t>
                      </a:r>
                      <a:r>
                        <a:rPr lang="en-AU" dirty="0"/>
                        <a:t>, little cost base</a:t>
                      </a:r>
                    </a:p>
                    <a:p>
                      <a:r>
                        <a:rPr lang="en-AU" dirty="0"/>
                        <a:t>May attract SBCGT</a:t>
                      </a:r>
                      <a:endParaRPr lang="en-GB" dirty="0"/>
                    </a:p>
                  </a:txBody>
                  <a:tcPr/>
                </a:tc>
                <a:extLst>
                  <a:ext uri="{0D108BD9-81ED-4DB2-BD59-A6C34878D82A}">
                    <a16:rowId xmlns:a16="http://schemas.microsoft.com/office/drawing/2014/main" val="1835391747"/>
                  </a:ext>
                </a:extLst>
              </a:tr>
              <a:tr h="961454">
                <a:tc>
                  <a:txBody>
                    <a:bodyPr/>
                    <a:lstStyle/>
                    <a:p>
                      <a:r>
                        <a:rPr lang="en-AU" dirty="0"/>
                        <a:t>Compensation for additional costs?</a:t>
                      </a:r>
                      <a:endParaRPr lang="en-GB" dirty="0"/>
                    </a:p>
                  </a:txBody>
                  <a:tcPr/>
                </a:tc>
                <a:tc>
                  <a:txBody>
                    <a:bodyPr/>
                    <a:lstStyle/>
                    <a:p>
                      <a:r>
                        <a:rPr lang="en-AU" dirty="0"/>
                        <a:t>Is this rightly part of the aspect of reduction in value of underlying and/or surrounding land or is income (s6-5, s20-20(2)</a:t>
                      </a:r>
                      <a:endParaRPr lang="en-GB" dirty="0"/>
                    </a:p>
                  </a:txBody>
                  <a:tcPr/>
                </a:tc>
                <a:extLst>
                  <a:ext uri="{0D108BD9-81ED-4DB2-BD59-A6C34878D82A}">
                    <a16:rowId xmlns:a16="http://schemas.microsoft.com/office/drawing/2014/main" val="1498268692"/>
                  </a:ext>
                </a:extLst>
              </a:tr>
              <a:tr h="348275">
                <a:tc>
                  <a:txBody>
                    <a:bodyPr/>
                    <a:lstStyle/>
                    <a:p>
                      <a:r>
                        <a:rPr lang="en-AU" dirty="0"/>
                        <a:t>Loss of future income or disruption to business</a:t>
                      </a:r>
                      <a:endParaRPr lang="en-GB" dirty="0"/>
                    </a:p>
                  </a:txBody>
                  <a:tcPr/>
                </a:tc>
                <a:tc>
                  <a:txBody>
                    <a:bodyPr/>
                    <a:lstStyle/>
                    <a:p>
                      <a:r>
                        <a:rPr lang="en-AU" dirty="0"/>
                        <a:t>Income, s6-5.</a:t>
                      </a:r>
                      <a:endParaRPr lang="en-GB" dirty="0"/>
                    </a:p>
                  </a:txBody>
                  <a:tcPr/>
                </a:tc>
                <a:extLst>
                  <a:ext uri="{0D108BD9-81ED-4DB2-BD59-A6C34878D82A}">
                    <a16:rowId xmlns:a16="http://schemas.microsoft.com/office/drawing/2014/main" val="485812972"/>
                  </a:ext>
                </a:extLst>
              </a:tr>
              <a:tr h="609480">
                <a:tc>
                  <a:txBody>
                    <a:bodyPr/>
                    <a:lstStyle/>
                    <a:p>
                      <a:r>
                        <a:rPr lang="en-AU" dirty="0"/>
                        <a:t>Reimbursement for services to be performed by landowner</a:t>
                      </a:r>
                      <a:endParaRPr lang="en-GB" dirty="0"/>
                    </a:p>
                  </a:txBody>
                  <a:tcPr/>
                </a:tc>
                <a:tc>
                  <a:txBody>
                    <a:bodyPr/>
                    <a:lstStyle/>
                    <a:p>
                      <a:r>
                        <a:rPr lang="en-AU" dirty="0"/>
                        <a:t>Income, s6-5, s20-20(2)</a:t>
                      </a:r>
                      <a:endParaRPr lang="en-GB" dirty="0"/>
                    </a:p>
                  </a:txBody>
                  <a:tcPr/>
                </a:tc>
                <a:extLst>
                  <a:ext uri="{0D108BD9-81ED-4DB2-BD59-A6C34878D82A}">
                    <a16:rowId xmlns:a16="http://schemas.microsoft.com/office/drawing/2014/main" val="4198223561"/>
                  </a:ext>
                </a:extLst>
              </a:tr>
            </a:tbl>
          </a:graphicData>
        </a:graphic>
      </p:graphicFrame>
      <p:sp>
        <p:nvSpPr>
          <p:cNvPr id="3" name="Footer Placeholder 2">
            <a:extLst>
              <a:ext uri="{FF2B5EF4-FFF2-40B4-BE49-F238E27FC236}">
                <a16:creationId xmlns:a16="http://schemas.microsoft.com/office/drawing/2014/main" id="{CC2A1743-48D8-D291-78B4-68CDAA2E09D5}"/>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
        <p:nvSpPr>
          <p:cNvPr id="4" name="Title 3">
            <a:extLst>
              <a:ext uri="{FF2B5EF4-FFF2-40B4-BE49-F238E27FC236}">
                <a16:creationId xmlns:a16="http://schemas.microsoft.com/office/drawing/2014/main" id="{AD496E1D-E7BE-E51E-9577-EA7CFBC8ED50}"/>
              </a:ext>
            </a:extLst>
          </p:cNvPr>
          <p:cNvSpPr>
            <a:spLocks noGrp="1"/>
          </p:cNvSpPr>
          <p:nvPr>
            <p:ph type="title"/>
          </p:nvPr>
        </p:nvSpPr>
        <p:spPr>
          <a:xfrm>
            <a:off x="540000" y="28306"/>
            <a:ext cx="10980000" cy="527506"/>
          </a:xfrm>
        </p:spPr>
        <p:txBody>
          <a:bodyPr>
            <a:normAutofit fontScale="90000"/>
          </a:bodyPr>
          <a:lstStyle/>
          <a:p>
            <a:r>
              <a:rPr lang="en-AU" dirty="0"/>
              <a:t>Compensation outcomes</a:t>
            </a:r>
            <a:endParaRPr lang="en-GB" dirty="0"/>
          </a:p>
        </p:txBody>
      </p:sp>
    </p:spTree>
    <p:extLst>
      <p:ext uri="{BB962C8B-B14F-4D97-AF65-F5344CB8AC3E}">
        <p14:creationId xmlns:p14="http://schemas.microsoft.com/office/powerpoint/2010/main" val="456884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91724-FB3A-7BB7-9F19-00361F8A6142}"/>
              </a:ext>
            </a:extLst>
          </p:cNvPr>
          <p:cNvSpPr>
            <a:spLocks noGrp="1"/>
          </p:cNvSpPr>
          <p:nvPr>
            <p:ph sz="half" idx="2"/>
          </p:nvPr>
        </p:nvSpPr>
        <p:spPr>
          <a:xfrm>
            <a:off x="540000" y="1260000"/>
            <a:ext cx="11199418" cy="4642036"/>
          </a:xfrm>
        </p:spPr>
        <p:txBody>
          <a:bodyPr>
            <a:normAutofit fontScale="62500" lnSpcReduction="20000"/>
          </a:bodyPr>
          <a:lstStyle/>
          <a:p>
            <a:pPr indent="0">
              <a:lnSpc>
                <a:spcPct val="120000"/>
              </a:lnSpc>
              <a:spcAft>
                <a:spcPts val="1000"/>
              </a:spcAft>
              <a:buNone/>
            </a:pPr>
            <a:r>
              <a:rPr lang="en-AU" sz="3200" i="1" dirty="0">
                <a:solidFill>
                  <a:schemeClr val="accent1"/>
                </a:solidFill>
                <a:effectLst/>
                <a:latin typeface="Arial" panose="020B0604020202020204" pitchFamily="34" charset="0"/>
                <a:ea typeface="MS Mincho" panose="02020609040205080304" pitchFamily="49" charset="-128"/>
                <a:cs typeface="Times New Roman" panose="02020603050405020304" pitchFamily="18" charset="0"/>
              </a:rPr>
              <a:t>Example:</a:t>
            </a:r>
            <a:endParaRPr lang="en-GB" sz="3200" dirty="0">
              <a:solidFill>
                <a:schemeClr val="accent1"/>
              </a:solidFill>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2600" i="1" dirty="0">
                <a:effectLst/>
                <a:latin typeface="Arial" panose="020B0604020202020204" pitchFamily="34" charset="0"/>
                <a:ea typeface="MS Mincho" panose="02020609040205080304" pitchFamily="49" charset="-128"/>
                <a:cs typeface="Times New Roman" panose="02020603050405020304" pitchFamily="18" charset="0"/>
              </a:rPr>
              <a:t>Sue owns a property, and enters into a 10-year lease agreement, with 2 x 5 options, with Telstra.</a:t>
            </a:r>
            <a:endParaRPr lang="en-GB" sz="26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2600" i="1" dirty="0">
                <a:effectLst/>
                <a:latin typeface="Arial" panose="020B0604020202020204" pitchFamily="34" charset="0"/>
                <a:ea typeface="MS Mincho" panose="02020609040205080304" pitchFamily="49" charset="-128"/>
                <a:cs typeface="Times New Roman" panose="02020603050405020304" pitchFamily="18" charset="0"/>
              </a:rPr>
              <a:t>Telstra will install a phone tower. </a:t>
            </a:r>
            <a:endParaRPr lang="en-GB" sz="26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2600" i="1" dirty="0">
                <a:effectLst/>
                <a:latin typeface="Arial" panose="020B0604020202020204" pitchFamily="34" charset="0"/>
                <a:ea typeface="MS Mincho" panose="02020609040205080304" pitchFamily="49" charset="-128"/>
                <a:cs typeface="Times New Roman" panose="02020603050405020304" pitchFamily="18" charset="0"/>
              </a:rPr>
              <a:t>Sue is paid $15,000 a year. </a:t>
            </a:r>
            <a:endParaRPr lang="en-GB" sz="26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2600" i="1" dirty="0">
                <a:effectLst/>
                <a:latin typeface="Arial" panose="020B0604020202020204" pitchFamily="34" charset="0"/>
                <a:ea typeface="MS Mincho" panose="02020609040205080304" pitchFamily="49" charset="-128"/>
                <a:cs typeface="Times New Roman" panose="02020603050405020304" pitchFamily="18" charset="0"/>
              </a:rPr>
              <a:t>Consolidated Investments Pty Ltd approaches Sue and offers her $130,000 upfront to take over the lease for 15 years. </a:t>
            </a:r>
            <a:endParaRPr lang="en-GB" sz="26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2600" i="1" dirty="0">
                <a:effectLst/>
                <a:latin typeface="Arial" panose="020B0604020202020204" pitchFamily="34" charset="0"/>
                <a:ea typeface="MS Mincho" panose="02020609040205080304" pitchFamily="49" charset="-128"/>
                <a:cs typeface="Times New Roman" panose="02020603050405020304" pitchFamily="18" charset="0"/>
              </a:rPr>
              <a:t>Sue takes the money, as it is upfront, and any risk that Telstra may cancel the lease, now rests with Consolidated Investments Pty Ltd. </a:t>
            </a:r>
            <a:endParaRPr lang="en-GB" sz="26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nSpc>
                <a:spcPct val="120000"/>
              </a:lnSpc>
              <a:spcAft>
                <a:spcPts val="1000"/>
              </a:spcAft>
            </a:pPr>
            <a:r>
              <a:rPr lang="en-AU" sz="2600" i="1" dirty="0">
                <a:effectLst/>
                <a:latin typeface="Arial" panose="020B0604020202020204" pitchFamily="34" charset="0"/>
                <a:ea typeface="MS Mincho" panose="02020609040205080304" pitchFamily="49" charset="-128"/>
                <a:cs typeface="Times New Roman" panose="02020603050405020304" pitchFamily="18" charset="0"/>
              </a:rPr>
              <a:t>Consolidated Investments Pty Ltd benefits from an ongoing revenue stream, that they purchased at a discount rate, and will take possession of the land for the remaining 5 years. The extra 5 years may allow them to re-negotiate a new lease with Telstra or another carrier as the old one expires.</a:t>
            </a:r>
            <a:endParaRPr lang="en-GB" sz="26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6" name="Title 5">
            <a:extLst>
              <a:ext uri="{FF2B5EF4-FFF2-40B4-BE49-F238E27FC236}">
                <a16:creationId xmlns:a16="http://schemas.microsoft.com/office/drawing/2014/main" id="{51551FD1-6CF9-E50E-1DA1-122EE2A57B53}"/>
              </a:ext>
            </a:extLst>
          </p:cNvPr>
          <p:cNvSpPr>
            <a:spLocks noGrp="1"/>
          </p:cNvSpPr>
          <p:nvPr>
            <p:ph type="title"/>
          </p:nvPr>
        </p:nvSpPr>
        <p:spPr/>
        <p:txBody>
          <a:bodyPr/>
          <a:lstStyle/>
          <a:p>
            <a:r>
              <a:rPr lang="en-AU" dirty="0"/>
              <a:t>Concurrent Lease</a:t>
            </a:r>
            <a:endParaRPr lang="en-GB" dirty="0"/>
          </a:p>
        </p:txBody>
      </p:sp>
      <p:sp>
        <p:nvSpPr>
          <p:cNvPr id="7" name="Footer Placeholder 6">
            <a:extLst>
              <a:ext uri="{FF2B5EF4-FFF2-40B4-BE49-F238E27FC236}">
                <a16:creationId xmlns:a16="http://schemas.microsoft.com/office/drawing/2014/main" id="{58B86680-7D57-3DA9-19D0-10A3A005036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1642662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9BB67B-0C24-8D42-AD9B-BE31C43A80AD}"/>
              </a:ext>
            </a:extLst>
          </p:cNvPr>
          <p:cNvSpPr>
            <a:spLocks noGrp="1"/>
          </p:cNvSpPr>
          <p:nvPr>
            <p:ph type="ctrTitle"/>
          </p:nvPr>
        </p:nvSpPr>
        <p:spPr/>
        <p:txBody>
          <a:bodyPr/>
          <a:lstStyle/>
          <a:p>
            <a:r>
              <a:rPr lang="en-US" dirty="0"/>
              <a:t>Thank you</a:t>
            </a:r>
          </a:p>
        </p:txBody>
      </p:sp>
      <p:sp>
        <p:nvSpPr>
          <p:cNvPr id="9" name="Subtitle 8">
            <a:extLst>
              <a:ext uri="{FF2B5EF4-FFF2-40B4-BE49-F238E27FC236}">
                <a16:creationId xmlns:a16="http://schemas.microsoft.com/office/drawing/2014/main" id="{9DF97013-EBD9-8D4B-B646-39D54B2D7B2A}"/>
              </a:ext>
            </a:extLst>
          </p:cNvPr>
          <p:cNvSpPr>
            <a:spLocks noGrp="1"/>
          </p:cNvSpPr>
          <p:nvPr>
            <p:ph type="subTitle" idx="1"/>
          </p:nvPr>
        </p:nvSpPr>
        <p:spPr/>
        <p:txBody>
          <a:bodyPr/>
          <a:lstStyle/>
          <a:p>
            <a:r>
              <a:rPr lang="en-US" dirty="0"/>
              <a:t>Please complete your evaluation form</a:t>
            </a:r>
          </a:p>
        </p:txBody>
      </p:sp>
      <p:sp>
        <p:nvSpPr>
          <p:cNvPr id="10" name="Text Placeholder 9">
            <a:extLst>
              <a:ext uri="{FF2B5EF4-FFF2-40B4-BE49-F238E27FC236}">
                <a16:creationId xmlns:a16="http://schemas.microsoft.com/office/drawing/2014/main" id="{882487FF-0B3A-004A-BE30-20053E1EE37E}"/>
              </a:ext>
            </a:extLst>
          </p:cNvPr>
          <p:cNvSpPr>
            <a:spLocks noGrp="1"/>
          </p:cNvSpPr>
          <p:nvPr>
            <p:ph type="body" sz="quarter" idx="15"/>
          </p:nvPr>
        </p:nvSpPr>
        <p:spPr/>
        <p:txBody>
          <a:bodyPr/>
          <a:lstStyle/>
          <a:p>
            <a:endParaRPr lang="en-US" dirty="0"/>
          </a:p>
        </p:txBody>
      </p:sp>
      <p:sp>
        <p:nvSpPr>
          <p:cNvPr id="4" name="Footer Placeholder 3">
            <a:extLst>
              <a:ext uri="{FF2B5EF4-FFF2-40B4-BE49-F238E27FC236}">
                <a16:creationId xmlns:a16="http://schemas.microsoft.com/office/drawing/2014/main" id="{5117D599-2672-0E4D-A0BF-3D37DE2971AF}"/>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2899461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E9751D0-72F5-BB40-BD40-E37D92D580B0}"/>
              </a:ext>
            </a:extLst>
          </p:cNvPr>
          <p:cNvSpPr>
            <a:spLocks noGrp="1"/>
          </p:cNvSpPr>
          <p:nvPr>
            <p:ph type="subTitle" idx="1"/>
          </p:nvPr>
        </p:nvSpPr>
        <p:spPr>
          <a:xfrm>
            <a:off x="540000" y="3603600"/>
            <a:ext cx="7589588" cy="1655999"/>
          </a:xfrm>
        </p:spPr>
        <p:txBody>
          <a:bodyPr>
            <a:noAutofit/>
          </a:bodyPr>
          <a:lstStyle/>
          <a:p>
            <a:pPr>
              <a:lnSpc>
                <a:spcPct val="130000"/>
              </a:lnSpc>
            </a:pPr>
            <a:r>
              <a:rPr lang="en-AU" sz="1200" b="1" dirty="0"/>
              <a:t>© David Hall 2023</a:t>
            </a:r>
          </a:p>
          <a:p>
            <a:pPr>
              <a:lnSpc>
                <a:spcPct val="130000"/>
              </a:lnSpc>
              <a:spcBef>
                <a:spcPts val="1800"/>
              </a:spcBef>
            </a:pPr>
            <a:r>
              <a:rPr lang="en-AU" sz="1200" b="1" dirty="0"/>
              <a:t>Disclaimer:</a:t>
            </a:r>
            <a:r>
              <a:rPr lang="en-AU" sz="1200" dirty="0"/>
              <a:t> The material and opinions in this paper are those of the author and not those of The Tax Institute. The Tax Institute did not review the contents of this presentation and does not have any view as to its accuracy. The material and opinions in the paper should not be used or treated as professional advice and readers should rely on their own enquiries in making any decisions concerning their own interests.</a:t>
            </a:r>
          </a:p>
          <a:p>
            <a:pPr>
              <a:lnSpc>
                <a:spcPct val="130000"/>
              </a:lnSpc>
            </a:pPr>
            <a:r>
              <a:rPr lang="en-AU" sz="1200" dirty="0"/>
              <a:t>Liability limited by a scheme approved under professional standards legislation.</a:t>
            </a:r>
          </a:p>
          <a:p>
            <a:pPr>
              <a:lnSpc>
                <a:spcPct val="130000"/>
              </a:lnSpc>
            </a:pPr>
            <a:endParaRPr lang="en-US" sz="1200" dirty="0"/>
          </a:p>
        </p:txBody>
      </p:sp>
      <p:sp>
        <p:nvSpPr>
          <p:cNvPr id="5" name="Footer Placeholder 4">
            <a:extLst>
              <a:ext uri="{FF2B5EF4-FFF2-40B4-BE49-F238E27FC236}">
                <a16:creationId xmlns:a16="http://schemas.microsoft.com/office/drawing/2014/main" id="{6C707558-7DD6-F640-A756-DA27D244E118}"/>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2111802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E7413A3-9438-B34A-AD33-B9E7732E4C36}"/>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4191320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383294" y="1296297"/>
            <a:ext cx="11293412" cy="4500000"/>
          </a:xfrm>
        </p:spPr>
        <p:txBody>
          <a:bodyPr>
            <a:normAutofit fontScale="92500" lnSpcReduction="10000"/>
          </a:bodyPr>
          <a:lstStyle/>
          <a:p>
            <a:pPr marL="457200" algn="just">
              <a:lnSpc>
                <a:spcPct val="120000"/>
              </a:lnSpc>
              <a:spcAft>
                <a:spcPts val="1000"/>
              </a:spcAft>
            </a:pPr>
            <a:r>
              <a:rPr lang="en-AU" sz="1800" i="1" dirty="0">
                <a:solidFill>
                  <a:srgbClr val="000000"/>
                </a:solidFill>
                <a:effectLst/>
                <a:latin typeface="Arial" panose="020B0604020202020204" pitchFamily="34" charset="0"/>
                <a:ea typeface="MS Mincho" panose="02020609040205080304" pitchFamily="49" charset="-128"/>
                <a:cs typeface="Calibri" panose="020F0502020204030204" pitchFamily="34" charset="0"/>
              </a:rPr>
              <a:t>Bob is a prospective purchaser of one of two properties on the market. </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gn="just">
              <a:lnSpc>
                <a:spcPct val="120000"/>
              </a:lnSpc>
              <a:spcAft>
                <a:spcPts val="1000"/>
              </a:spcAft>
            </a:pPr>
            <a:r>
              <a:rPr lang="en-AU" sz="1800" i="1" dirty="0">
                <a:solidFill>
                  <a:srgbClr val="000000"/>
                </a:solidFill>
                <a:effectLst/>
                <a:latin typeface="Arial" panose="020B0604020202020204" pitchFamily="34" charset="0"/>
                <a:ea typeface="MS Mincho" panose="02020609040205080304" pitchFamily="49" charset="-128"/>
                <a:cs typeface="Calibri" panose="020F0502020204030204" pitchFamily="34" charset="0"/>
              </a:rPr>
              <a:t>Both properties sit side by side (York &amp; Barrow) and have the same characteristics. </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gn="just">
              <a:lnSpc>
                <a:spcPct val="120000"/>
              </a:lnSpc>
              <a:spcAft>
                <a:spcPts val="1000"/>
              </a:spcAft>
            </a:pPr>
            <a:r>
              <a:rPr lang="en-AU" sz="1800" i="1" dirty="0">
                <a:solidFill>
                  <a:srgbClr val="000000"/>
                </a:solidFill>
                <a:effectLst/>
                <a:latin typeface="Arial" panose="020B0604020202020204" pitchFamily="34" charset="0"/>
                <a:ea typeface="MS Mincho" panose="02020609040205080304" pitchFamily="49" charset="-128"/>
                <a:cs typeface="Calibri" panose="020F0502020204030204" pitchFamily="34" charset="0"/>
              </a:rPr>
              <a:t>One of the properties; York, has an easement created on the property, by the electricity authority, for high voltage power lines. The easement when recently created wa</a:t>
            </a:r>
            <a:r>
              <a:rPr lang="en-AU" sz="1800" i="1" dirty="0">
                <a:solidFill>
                  <a:srgbClr val="000000"/>
                </a:solidFill>
                <a:latin typeface="Arial" panose="020B0604020202020204" pitchFamily="34" charset="0"/>
                <a:ea typeface="MS Mincho" panose="02020609040205080304" pitchFamily="49" charset="-128"/>
                <a:cs typeface="Calibri" panose="020F0502020204030204" pitchFamily="34" charset="0"/>
              </a:rPr>
              <a:t>s valued at $200,000.</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gn="just">
              <a:lnSpc>
                <a:spcPct val="120000"/>
              </a:lnSpc>
              <a:spcAft>
                <a:spcPts val="1000"/>
              </a:spcAft>
            </a:pPr>
            <a:r>
              <a:rPr lang="en-AU" sz="1800" i="1" dirty="0">
                <a:solidFill>
                  <a:srgbClr val="000000"/>
                </a:solidFill>
                <a:effectLst/>
                <a:latin typeface="Arial" panose="020B0604020202020204" pitchFamily="34" charset="0"/>
                <a:ea typeface="MS Mincho" panose="02020609040205080304" pitchFamily="49" charset="-128"/>
                <a:cs typeface="Calibri" panose="020F0502020204030204" pitchFamily="34" charset="0"/>
              </a:rPr>
              <a:t>Barrow has no such easement. </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gn="just">
              <a:lnSpc>
                <a:spcPct val="120000"/>
              </a:lnSpc>
              <a:spcAft>
                <a:spcPts val="1000"/>
              </a:spcAft>
            </a:pPr>
            <a:r>
              <a:rPr lang="en-AU" sz="1800" i="1" dirty="0">
                <a:solidFill>
                  <a:srgbClr val="000000"/>
                </a:solidFill>
                <a:effectLst/>
                <a:latin typeface="Arial" panose="020B0604020202020204" pitchFamily="34" charset="0"/>
                <a:ea typeface="MS Mincho" panose="02020609040205080304" pitchFamily="49" charset="-128"/>
                <a:cs typeface="Calibri" panose="020F0502020204030204" pitchFamily="34" charset="0"/>
              </a:rPr>
              <a:t>All things considered would you expect Bob, as an astute buyer, to pay marketable different prices for the properties if he considered the easement and restrictions as having a real impact on how he conducts his business? </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457200" algn="just">
              <a:lnSpc>
                <a:spcPct val="120000"/>
              </a:lnSpc>
              <a:spcAft>
                <a:spcPts val="1000"/>
              </a:spcAft>
            </a:pPr>
            <a:r>
              <a:rPr lang="en-AU" sz="1800" i="1" dirty="0">
                <a:solidFill>
                  <a:srgbClr val="000000"/>
                </a:solidFill>
                <a:effectLst/>
                <a:latin typeface="Arial" panose="020B0604020202020204" pitchFamily="34" charset="0"/>
                <a:ea typeface="MS Mincho" panose="02020609040205080304" pitchFamily="49" charset="-128"/>
                <a:cs typeface="Calibri" panose="020F0502020204030204" pitchFamily="34" charset="0"/>
              </a:rPr>
              <a:t>If the answer is yes, and the difference in the amount Bob would pay for Barrow over York exceeds $200,000, then the surrounding land has had detriment.</a:t>
            </a:r>
            <a:endParaRPr lang="en-GB" sz="1800" dirty="0">
              <a:effectLst/>
              <a:latin typeface="Arial" panose="020B0604020202020204" pitchFamily="34" charset="0"/>
              <a:ea typeface="MS Mincho" panose="02020609040205080304" pitchFamily="49" charset="-128"/>
              <a:cs typeface="Times New Roman" panose="02020603050405020304" pitchFamily="18" charset="0"/>
            </a:endParaRPr>
          </a:p>
          <a:p>
            <a:pPr marL="0" indent="0">
              <a:buNone/>
            </a:pPr>
            <a:endParaRPr lang="en-AU" dirty="0"/>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a:xfrm>
            <a:off x="540000" y="360000"/>
            <a:ext cx="10980000" cy="582680"/>
          </a:xfrm>
        </p:spPr>
        <p:txBody>
          <a:bodyPr>
            <a:normAutofit fontScale="90000"/>
          </a:bodyPr>
          <a:lstStyle/>
          <a:p>
            <a:r>
              <a:rPr lang="en-US" dirty="0"/>
              <a:t>Detriment to the land</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1271393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445732" y="1374903"/>
            <a:ext cx="5400000" cy="4500000"/>
          </a:xfrm>
        </p:spPr>
        <p:txBody>
          <a:bodyPr/>
          <a:lstStyle/>
          <a:p>
            <a:pPr marL="360000" lvl="1" indent="0">
              <a:buNone/>
            </a:pPr>
            <a:r>
              <a:rPr lang="en-AU" dirty="0"/>
              <a:t>Detriment to property can include the decrease in value</a:t>
            </a:r>
          </a:p>
          <a:p>
            <a:pPr lvl="1"/>
            <a:r>
              <a:rPr lang="en-AU" dirty="0"/>
              <a:t>What factors affect the value of the property</a:t>
            </a:r>
          </a:p>
          <a:p>
            <a:pPr lvl="3"/>
            <a:r>
              <a:rPr lang="en-AU" dirty="0"/>
              <a:t>Actual resumption of part</a:t>
            </a:r>
          </a:p>
          <a:p>
            <a:pPr lvl="3"/>
            <a:r>
              <a:rPr lang="en-AU" dirty="0"/>
              <a:t>Reduced use of property – restricted access to parts, damaged, polluted, </a:t>
            </a:r>
          </a:p>
          <a:p>
            <a:pPr lvl="3"/>
            <a:r>
              <a:rPr lang="en-AU" dirty="0"/>
              <a:t>costs more to run the property- movement of machinery and cattle, introduction of pests and weeds</a:t>
            </a:r>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p:txBody>
          <a:bodyPr>
            <a:normAutofit fontScale="90000"/>
          </a:bodyPr>
          <a:lstStyle/>
          <a:p>
            <a:r>
              <a:rPr lang="en-US" dirty="0"/>
              <a:t>Factors that affect the value of the surrounding land</a:t>
            </a:r>
          </a:p>
        </p:txBody>
      </p:sp>
      <p:sp>
        <p:nvSpPr>
          <p:cNvPr id="6" name="Footer Placeholder 5">
            <a:extLst>
              <a:ext uri="{FF2B5EF4-FFF2-40B4-BE49-F238E27FC236}">
                <a16:creationId xmlns:a16="http://schemas.microsoft.com/office/drawing/2014/main" id="{389FED54-CCF5-924F-88A4-3345CF4DA43B}"/>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graphicFrame>
        <p:nvGraphicFramePr>
          <p:cNvPr id="10" name="Content Placeholder 9">
            <a:extLst>
              <a:ext uri="{FF2B5EF4-FFF2-40B4-BE49-F238E27FC236}">
                <a16:creationId xmlns:a16="http://schemas.microsoft.com/office/drawing/2014/main" id="{383CF50B-EA43-33C9-DA5B-F8894C48A650}"/>
              </a:ext>
            </a:extLst>
          </p:cNvPr>
          <p:cNvGraphicFramePr>
            <a:graphicFrameLocks noGrp="1"/>
          </p:cNvGraphicFramePr>
          <p:nvPr>
            <p:ph sz="half" idx="2"/>
            <p:extLst>
              <p:ext uri="{D42A27DB-BD31-4B8C-83A1-F6EECF244321}">
                <p14:modId xmlns:p14="http://schemas.microsoft.com/office/powerpoint/2010/main" val="3197855744"/>
              </p:ext>
            </p:extLst>
          </p:nvPr>
        </p:nvGraphicFramePr>
        <p:xfrm>
          <a:off x="6119325" y="1619250"/>
          <a:ext cx="5400675" cy="45005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13090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68C82-BD9D-ACBF-D874-2B20663351FB}"/>
              </a:ext>
            </a:extLst>
          </p:cNvPr>
          <p:cNvSpPr>
            <a:spLocks noGrp="1"/>
          </p:cNvSpPr>
          <p:nvPr>
            <p:ph type="title"/>
          </p:nvPr>
        </p:nvSpPr>
        <p:spPr>
          <a:xfrm>
            <a:off x="3283213" y="2462178"/>
            <a:ext cx="4559889" cy="900000"/>
          </a:xfrm>
        </p:spPr>
        <p:txBody>
          <a:bodyPr/>
          <a:lstStyle/>
          <a:p>
            <a:r>
              <a:rPr lang="en-AU" dirty="0"/>
              <a:t>Practical example</a:t>
            </a:r>
            <a:endParaRPr lang="en-GB" dirty="0"/>
          </a:p>
        </p:txBody>
      </p:sp>
      <p:sp>
        <p:nvSpPr>
          <p:cNvPr id="5" name="Footer Placeholder 4">
            <a:extLst>
              <a:ext uri="{FF2B5EF4-FFF2-40B4-BE49-F238E27FC236}">
                <a16:creationId xmlns:a16="http://schemas.microsoft.com/office/drawing/2014/main" id="{69CB2B0E-9B6F-9E8C-1D40-20B1D068E811}"/>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373808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060EBE-E12C-7740-8CC7-8593E81330F6}"/>
              </a:ext>
            </a:extLst>
          </p:cNvPr>
          <p:cNvSpPr>
            <a:spLocks noGrp="1"/>
          </p:cNvSpPr>
          <p:nvPr>
            <p:ph sz="half" idx="1"/>
          </p:nvPr>
        </p:nvSpPr>
        <p:spPr>
          <a:xfrm>
            <a:off x="540000" y="1620000"/>
            <a:ext cx="11293412" cy="4500000"/>
          </a:xfrm>
        </p:spPr>
        <p:txBody>
          <a:bodyPr>
            <a:normAutofit/>
          </a:bodyPr>
          <a:lstStyle/>
          <a:p>
            <a:pPr marL="0" indent="0">
              <a:buNone/>
            </a:pPr>
            <a:r>
              <a:rPr lang="en-AU" dirty="0">
                <a:solidFill>
                  <a:schemeClr val="accent1"/>
                </a:solidFill>
              </a:rPr>
              <a:t>Facts:</a:t>
            </a:r>
          </a:p>
          <a:p>
            <a:pPr marL="0" indent="0">
              <a:buNone/>
            </a:pPr>
            <a:r>
              <a:rPr lang="en-AU" dirty="0"/>
              <a:t>Bill owns a cattle property which he purchased 10 years ago for $5M. He is approached by Copper String with an offer of $1.2M to create an easement on his property, to install high voltage power poles. </a:t>
            </a:r>
          </a:p>
          <a:p>
            <a:pPr marL="0" indent="0">
              <a:buNone/>
            </a:pPr>
            <a:endParaRPr lang="en-AU" dirty="0"/>
          </a:p>
          <a:p>
            <a:pPr marL="0" indent="0">
              <a:buNone/>
            </a:pPr>
            <a:r>
              <a:rPr lang="en-AU" dirty="0"/>
              <a:t>Tax outcome: </a:t>
            </a:r>
          </a:p>
          <a:p>
            <a:pPr marL="0" indent="0">
              <a:buNone/>
            </a:pPr>
            <a:r>
              <a:rPr lang="en-AU" dirty="0"/>
              <a:t>D1? $1.2M CG, no discount, maybe SBCGT? </a:t>
            </a:r>
          </a:p>
          <a:p>
            <a:pPr marL="0" indent="0">
              <a:buNone/>
            </a:pPr>
            <a:endParaRPr lang="en-AU" dirty="0"/>
          </a:p>
          <a:p>
            <a:pPr marL="0" indent="0">
              <a:buNone/>
            </a:pPr>
            <a:endParaRPr lang="en-AU" dirty="0"/>
          </a:p>
          <a:p>
            <a:endParaRPr lang="en-US" dirty="0"/>
          </a:p>
          <a:p>
            <a:pPr marL="0" indent="0">
              <a:buNone/>
            </a:pPr>
            <a:endParaRPr lang="en-US" dirty="0"/>
          </a:p>
        </p:txBody>
      </p:sp>
      <p:sp>
        <p:nvSpPr>
          <p:cNvPr id="2" name="Title 1">
            <a:extLst>
              <a:ext uri="{FF2B5EF4-FFF2-40B4-BE49-F238E27FC236}">
                <a16:creationId xmlns:a16="http://schemas.microsoft.com/office/drawing/2014/main" id="{0265B9FC-077F-C44F-BD18-DDA6E841B2F0}"/>
              </a:ext>
            </a:extLst>
          </p:cNvPr>
          <p:cNvSpPr>
            <a:spLocks noGrp="1"/>
          </p:cNvSpPr>
          <p:nvPr>
            <p:ph type="title"/>
          </p:nvPr>
        </p:nvSpPr>
        <p:spPr>
          <a:xfrm>
            <a:off x="2142557" y="94360"/>
            <a:ext cx="6058763" cy="900000"/>
          </a:xfrm>
        </p:spPr>
        <p:txBody>
          <a:bodyPr>
            <a:normAutofit/>
          </a:bodyPr>
          <a:lstStyle/>
          <a:p>
            <a:r>
              <a:rPr lang="en-US" dirty="0"/>
              <a:t>Granting an easement</a:t>
            </a:r>
          </a:p>
        </p:txBody>
      </p:sp>
      <p:sp>
        <p:nvSpPr>
          <p:cNvPr id="7" name="Footer Placeholder 6">
            <a:extLst>
              <a:ext uri="{FF2B5EF4-FFF2-40B4-BE49-F238E27FC236}">
                <a16:creationId xmlns:a16="http://schemas.microsoft.com/office/drawing/2014/main" id="{982620DB-9302-D944-9DBE-9C113A8DAFCC}"/>
              </a:ext>
            </a:extLst>
          </p:cNvPr>
          <p:cNvSpPr>
            <a:spLocks noGrp="1"/>
          </p:cNvSpPr>
          <p:nvPr>
            <p:ph type="ftr" sz="quarter" idx="11"/>
          </p:nvPr>
        </p:nvSpPr>
        <p:spPr/>
        <p:txBody>
          <a:bodyPr/>
          <a:lstStyle/>
          <a:p>
            <a:pPr algn="l"/>
            <a:r>
              <a:rPr lang="en-AU"/>
              <a:t>Session 13: Taxation issues arising from alternative land use of primary production land</a:t>
            </a:r>
            <a:endParaRPr lang="en-US" dirty="0"/>
          </a:p>
        </p:txBody>
      </p:sp>
    </p:spTree>
    <p:extLst>
      <p:ext uri="{BB962C8B-B14F-4D97-AF65-F5344CB8AC3E}">
        <p14:creationId xmlns:p14="http://schemas.microsoft.com/office/powerpoint/2010/main" val="492618536"/>
      </p:ext>
    </p:extLst>
  </p:cSld>
  <p:clrMapOvr>
    <a:masterClrMapping/>
  </p:clrMapOvr>
</p:sld>
</file>

<file path=ppt/theme/theme1.xml><?xml version="1.0" encoding="utf-8"?>
<a:theme xmlns:a="http://schemas.openxmlformats.org/drawingml/2006/main" name="Office Theme">
  <a:themeElements>
    <a:clrScheme name="TTI-deep">
      <a:dk1>
        <a:srgbClr val="000000"/>
      </a:dk1>
      <a:lt1>
        <a:srgbClr val="FFFFFF"/>
      </a:lt1>
      <a:dk2>
        <a:srgbClr val="666666"/>
      </a:dk2>
      <a:lt2>
        <a:srgbClr val="CCCCCC"/>
      </a:lt2>
      <a:accent1>
        <a:srgbClr val="641DC3"/>
      </a:accent1>
      <a:accent2>
        <a:srgbClr val="00A838"/>
      </a:accent2>
      <a:accent3>
        <a:srgbClr val="FFAF00"/>
      </a:accent3>
      <a:accent4>
        <a:srgbClr val="FF2441"/>
      </a:accent4>
      <a:accent5>
        <a:srgbClr val="3020DA"/>
      </a:accent5>
      <a:accent6>
        <a:srgbClr val="FFFFFF"/>
      </a:accent6>
      <a:hlink>
        <a:srgbClr val="1D78DB"/>
      </a:hlink>
      <a:folHlink>
        <a:srgbClr val="731D9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3-018EVT_Agribusiness-Intensive_PPT_Widescreen" id="{01CAD20A-FA67-5249-8500-54B6667A9829}" vid="{005107D4-1957-BD4C-B998-4066DFDCE8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2FA93EE0E8F2409D34313ABF1BAC0C" ma:contentTypeVersion="31" ma:contentTypeDescription="Create a new document." ma:contentTypeScope="" ma:versionID="57877161fb9cb1d63defe9f51c57b98d">
  <xsd:schema xmlns:xsd="http://www.w3.org/2001/XMLSchema" xmlns:xs="http://www.w3.org/2001/XMLSchema" xmlns:p="http://schemas.microsoft.com/office/2006/metadata/properties" xmlns:ns2="7ff6e9f4-ed18-41dd-af90-3b46040edc80" xmlns:ns3="d332fad8-9f76-411a-b258-b13d49854775" targetNamespace="http://schemas.microsoft.com/office/2006/metadata/properties" ma:root="true" ma:fieldsID="30d3d0d31d433141c37f013b796248e6" ns2:_="" ns3:_="">
    <xsd:import namespace="7ff6e9f4-ed18-41dd-af90-3b46040edc80"/>
    <xsd:import namespace="d332fad8-9f76-411a-b258-b13d4985477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i04t" minOccurs="0"/>
                <xsd:element ref="ns3:Person" minOccurs="0"/>
                <xsd:element ref="ns3:MediaLengthInSeconds" minOccurs="0"/>
                <xsd:element ref="ns3:lcf76f155ced4ddcb4097134ff3c332f" minOccurs="0"/>
                <xsd:element ref="ns2:TaxCatchAll" minOccurs="0"/>
                <xsd:element ref="ns3:SarahShaw"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6e9f4-ed18-41dd-af90-3b46040edc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5" nillable="true" ma:displayName="Taxonomy Catch All Column" ma:hidden="true" ma:list="{832ce191-3db3-42bf-a063-5f93a0e4b6f2}" ma:internalName="TaxCatchAll" ma:showField="CatchAllData" ma:web="7ff6e9f4-ed18-41dd-af90-3b46040edc8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332fad8-9f76-411a-b258-b13d4985477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i04t" ma:index="20" nillable="true" ma:displayName="Date and Time" ma:internalName="i04t">
      <xsd:simpleType>
        <xsd:restriction base="dms:DateTime"/>
      </xsd:simpleType>
    </xsd:element>
    <xsd:element name="Person" ma:index="21" nillable="true" ma:displayName="Person" ma:format="Dropdown" ma:list="UserInfo" ma:SharePointGroup="0" ma:internalName="Pers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2e006c6d-2967-440f-a9ee-7c3b63f1577e" ma:termSetId="09814cd3-568e-fe90-9814-8d621ff8fb84" ma:anchorId="fba54fb3-c3e1-fe81-a776-ca4b69148c4d" ma:open="true" ma:isKeyword="false">
      <xsd:complexType>
        <xsd:sequence>
          <xsd:element ref="pc:Terms" minOccurs="0" maxOccurs="1"/>
        </xsd:sequence>
      </xsd:complexType>
    </xsd:element>
    <xsd:element name="SarahShaw" ma:index="26" nillable="true" ma:displayName="Sarah Shaw" ma:format="Dropdown" ma:internalName="SarahShaw">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erson xmlns="d332fad8-9f76-411a-b258-b13d49854775">
      <UserInfo>
        <DisplayName/>
        <AccountId xsi:nil="true"/>
        <AccountType/>
      </UserInfo>
    </Person>
    <SarahShaw xmlns="d332fad8-9f76-411a-b258-b13d49854775" xsi:nil="true"/>
    <TaxCatchAll xmlns="7ff6e9f4-ed18-41dd-af90-3b46040edc80" xsi:nil="true"/>
    <lcf76f155ced4ddcb4097134ff3c332f xmlns="d332fad8-9f76-411a-b258-b13d49854775">
      <Terms xmlns="http://schemas.microsoft.com/office/infopath/2007/PartnerControls"/>
    </lcf76f155ced4ddcb4097134ff3c332f>
    <i04t xmlns="d332fad8-9f76-411a-b258-b13d4985477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11D0F2-8DD0-4023-B731-5942DE558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f6e9f4-ed18-41dd-af90-3b46040edc80"/>
    <ds:schemaRef ds:uri="d332fad8-9f76-411a-b258-b13d498547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E747E7-9BD2-4006-8243-1D6B99BD98A1}">
  <ds:schemaRef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d332fad8-9f76-411a-b258-b13d49854775"/>
    <ds:schemaRef ds:uri="http://schemas.openxmlformats.org/package/2006/metadata/core-properties"/>
    <ds:schemaRef ds:uri="7ff6e9f4-ed18-41dd-af90-3b46040edc80"/>
    <ds:schemaRef ds:uri="http://www.w3.org/XML/1998/namespace"/>
    <ds:schemaRef ds:uri="http://purl.org/dc/dcmitype/"/>
  </ds:schemaRefs>
</ds:datastoreItem>
</file>

<file path=customXml/itemProps3.xml><?xml version="1.0" encoding="utf-8"?>
<ds:datastoreItem xmlns:ds="http://schemas.openxmlformats.org/officeDocument/2006/customXml" ds:itemID="{D30E74F7-0394-4996-AD4B-F4CB4183E2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23-018EVT_Agribusiness-Intensive_PPT_Widescreen</Template>
  <TotalTime>1068</TotalTime>
  <Words>6973</Words>
  <Application>Microsoft Office PowerPoint</Application>
  <PresentationFormat>Widescreen</PresentationFormat>
  <Paragraphs>595</Paragraphs>
  <Slides>53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Symbol</vt:lpstr>
      <vt:lpstr>Times New Roman</vt:lpstr>
      <vt:lpstr>Wingdings</vt:lpstr>
      <vt:lpstr>Office Theme</vt:lpstr>
      <vt:lpstr>Agribusiness  Intensive</vt:lpstr>
      <vt:lpstr>Session 13: Taxation issues arising from alternative land use of primary production land</vt:lpstr>
      <vt:lpstr>Overview</vt:lpstr>
      <vt:lpstr>Compensation agreements</vt:lpstr>
      <vt:lpstr>Compensation outcomes</vt:lpstr>
      <vt:lpstr>Detriment to the land</vt:lpstr>
      <vt:lpstr>Factors that affect the value of the surrounding land</vt:lpstr>
      <vt:lpstr>Practical example</vt:lpstr>
      <vt:lpstr>Granting an easement</vt:lpstr>
      <vt:lpstr>Granting an easement – compulsory acquisition Example</vt:lpstr>
      <vt:lpstr>Granting an easement – compulsory acquisition Example</vt:lpstr>
      <vt:lpstr>Granting an easement – compulsory acquisition</vt:lpstr>
      <vt:lpstr>Granting an easement – compulsory acquisition</vt:lpstr>
      <vt:lpstr>Granting an easement – compulsory acquisition- valuation report (example continues)</vt:lpstr>
      <vt:lpstr>Granting an easement – compulsory acquisition- valuation report- example continues</vt:lpstr>
      <vt:lpstr>Granting an easement – compulsory acquisition- finalising the agreement – example continues</vt:lpstr>
      <vt:lpstr>Granting an easement – example continues</vt:lpstr>
      <vt:lpstr>Compensation outcomes - revisited</vt:lpstr>
      <vt:lpstr>Conservation Covenants</vt:lpstr>
      <vt:lpstr>Conservation Covenants</vt:lpstr>
      <vt:lpstr>Diagram – Conservation covenants</vt:lpstr>
      <vt:lpstr>Conservation Covenants</vt:lpstr>
      <vt:lpstr>Material benefit for entering into covenant</vt:lpstr>
      <vt:lpstr>Material benefit for entering into covenant (ATOID 2002/678)</vt:lpstr>
      <vt:lpstr>Conservation covenant- the deduction</vt:lpstr>
      <vt:lpstr>Conservation covenant example</vt:lpstr>
      <vt:lpstr>Conservation covenants- D4 event (s104-47) (exception)</vt:lpstr>
      <vt:lpstr>Conservation Covenants the D4 event</vt:lpstr>
      <vt:lpstr>D4 the calculation example- no proceeds</vt:lpstr>
      <vt:lpstr>D4 the calculation example- proceeds</vt:lpstr>
      <vt:lpstr>Conservation covenants - D1 event </vt:lpstr>
      <vt:lpstr>Biodiversity agreements and credits</vt:lpstr>
      <vt:lpstr>PowerPoint Presentation</vt:lpstr>
      <vt:lpstr>Biodiversity agreements</vt:lpstr>
      <vt:lpstr>Biodiversity credits</vt:lpstr>
      <vt:lpstr>Biodiversity – site expenses and payments </vt:lpstr>
      <vt:lpstr>Carbon Credits (ACCUs)</vt:lpstr>
      <vt:lpstr>Carbon credits – tax accounting for ACCUs</vt:lpstr>
      <vt:lpstr>Choosing closing value at year end</vt:lpstr>
      <vt:lpstr>Carbon Credits – Tax Accounting example - purchased</vt:lpstr>
      <vt:lpstr>Carbon Credits – Tax Accounting example - issued</vt:lpstr>
      <vt:lpstr>Treasury Laws Amendment (2023 Measures No. 2) Bill 2023</vt:lpstr>
      <vt:lpstr>Carbon Credits – Tax Accounting example - new</vt:lpstr>
      <vt:lpstr>Carbon Credits – Tax Accounting example - new</vt:lpstr>
      <vt:lpstr>PowerPoint Presentation</vt:lpstr>
      <vt:lpstr>Carbon sink forest</vt:lpstr>
      <vt:lpstr>Carbon sink forest</vt:lpstr>
      <vt:lpstr>Carbon sink forest</vt:lpstr>
      <vt:lpstr>Solar &amp; Wind Farms</vt:lpstr>
      <vt:lpstr>Concurrent Lease</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Agribusiness  Intensive</dc:title>
  <dc:creator>Harmony Fletcher</dc:creator>
  <cp:lastModifiedBy>David Hall</cp:lastModifiedBy>
  <cp:revision>10</cp:revision>
  <cp:lastPrinted>2023-06-13T08:27:14Z</cp:lastPrinted>
  <dcterms:created xsi:type="dcterms:W3CDTF">2023-04-04T06:36:56Z</dcterms:created>
  <dcterms:modified xsi:type="dcterms:W3CDTF">2023-06-15T03:46:12Z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0x010100FB2FA93EE0E8F2409D34313ABF1BAC0C</vt:lpwstr>
  </property>
  <property fmtid="{D5CDD505-2E9C-101B-9397-08002B2CF9AE}" pid="3" name="MediaServiceImageTags">
    <vt:lpwstr/>
  </property>
</Properties>
</file>